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85"/>
  </p:notesMasterIdLst>
  <p:handoutMasterIdLst>
    <p:handoutMasterId r:id="rId86"/>
  </p:handoutMasterIdLst>
  <p:sldIdLst>
    <p:sldId id="615" r:id="rId3"/>
    <p:sldId id="605" r:id="rId4"/>
    <p:sldId id="671" r:id="rId5"/>
    <p:sldId id="573" r:id="rId6"/>
    <p:sldId id="616" r:id="rId7"/>
    <p:sldId id="350" r:id="rId8"/>
    <p:sldId id="395" r:id="rId9"/>
    <p:sldId id="642" r:id="rId10"/>
    <p:sldId id="410" r:id="rId11"/>
    <p:sldId id="563" r:id="rId12"/>
    <p:sldId id="257" r:id="rId13"/>
    <p:sldId id="645" r:id="rId14"/>
    <p:sldId id="673" r:id="rId15"/>
    <p:sldId id="643" r:id="rId16"/>
    <p:sldId id="261" r:id="rId17"/>
    <p:sldId id="670" r:id="rId18"/>
    <p:sldId id="647" r:id="rId19"/>
    <p:sldId id="621" r:id="rId20"/>
    <p:sldId id="259" r:id="rId21"/>
    <p:sldId id="630" r:id="rId22"/>
    <p:sldId id="617" r:id="rId23"/>
    <p:sldId id="415" r:id="rId24"/>
    <p:sldId id="360" r:id="rId25"/>
    <p:sldId id="646" r:id="rId26"/>
    <p:sldId id="618" r:id="rId27"/>
    <p:sldId id="569" r:id="rId28"/>
    <p:sldId id="610" r:id="rId29"/>
    <p:sldId id="623" r:id="rId30"/>
    <p:sldId id="674" r:id="rId31"/>
    <p:sldId id="624" r:id="rId32"/>
    <p:sldId id="632" r:id="rId33"/>
    <p:sldId id="633" r:id="rId34"/>
    <p:sldId id="635" r:id="rId35"/>
    <p:sldId id="634" r:id="rId36"/>
    <p:sldId id="636" r:id="rId37"/>
    <p:sldId id="638" r:id="rId38"/>
    <p:sldId id="625" r:id="rId39"/>
    <p:sldId id="619" r:id="rId40"/>
    <p:sldId id="263" r:id="rId41"/>
    <p:sldId id="620" r:id="rId42"/>
    <p:sldId id="627" r:id="rId43"/>
    <p:sldId id="628" r:id="rId44"/>
    <p:sldId id="626" r:id="rId45"/>
    <p:sldId id="672" r:id="rId46"/>
    <p:sldId id="532" r:id="rId47"/>
    <p:sldId id="640" r:id="rId48"/>
    <p:sldId id="522" r:id="rId49"/>
    <p:sldId id="650" r:id="rId50"/>
    <p:sldId id="652" r:id="rId51"/>
    <p:sldId id="651" r:id="rId52"/>
    <p:sldId id="660" r:id="rId53"/>
    <p:sldId id="661" r:id="rId54"/>
    <p:sldId id="662" r:id="rId55"/>
    <p:sldId id="564" r:id="rId56"/>
    <p:sldId id="637" r:id="rId57"/>
    <p:sldId id="445" r:id="rId58"/>
    <p:sldId id="486" r:id="rId59"/>
    <p:sldId id="456" r:id="rId60"/>
    <p:sldId id="516" r:id="rId61"/>
    <p:sldId id="602" r:id="rId62"/>
    <p:sldId id="608" r:id="rId63"/>
    <p:sldId id="577" r:id="rId64"/>
    <p:sldId id="510" r:id="rId65"/>
    <p:sldId id="492" r:id="rId66"/>
    <p:sldId id="669" r:id="rId67"/>
    <p:sldId id="480" r:id="rId68"/>
    <p:sldId id="355" r:id="rId69"/>
    <p:sldId id="668" r:id="rId70"/>
    <p:sldId id="648" r:id="rId71"/>
    <p:sldId id="649" r:id="rId72"/>
    <p:sldId id="653" r:id="rId73"/>
    <p:sldId id="654" r:id="rId74"/>
    <p:sldId id="655" r:id="rId75"/>
    <p:sldId id="656" r:id="rId76"/>
    <p:sldId id="657" r:id="rId77"/>
    <p:sldId id="658" r:id="rId78"/>
    <p:sldId id="659" r:id="rId79"/>
    <p:sldId id="664" r:id="rId80"/>
    <p:sldId id="665" r:id="rId81"/>
    <p:sldId id="667" r:id="rId82"/>
    <p:sldId id="666" r:id="rId83"/>
    <p:sldId id="663" r:id="rId84"/>
  </p:sldIdLst>
  <p:sldSz cx="9144000" cy="6858000" type="screen4x3"/>
  <p:notesSz cx="6805613" cy="99393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xmlns:mc="http://schemas.openxmlformats.org/markup-compatibility/2006" xmlns:a14="http://schemas.microsoft.com/office/drawing/2010/main" val="FF0000" mc:Ignorable="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xmlns:mc="http://schemas.openxmlformats.org/markup-compatibility/2006" xmlns:a14="http://schemas.microsoft.com/office/drawing/2010/main" val="FFFFCC" mc:Ignorable=""/>
    <a:srgbClr xmlns:mc="http://schemas.openxmlformats.org/markup-compatibility/2006" xmlns:a14="http://schemas.microsoft.com/office/drawing/2010/main" val="037716" mc:Ignorable=""/>
    <a:srgbClr xmlns:mc="http://schemas.openxmlformats.org/markup-compatibility/2006" xmlns:a14="http://schemas.microsoft.com/office/drawing/2010/main" val="9933FF" mc:Ignorable=""/>
    <a:srgbClr xmlns:mc="http://schemas.openxmlformats.org/markup-compatibility/2006" xmlns:a14="http://schemas.microsoft.com/office/drawing/2010/main" val="333399" mc:Ignorable=""/>
    <a:srgbClr xmlns:mc="http://schemas.openxmlformats.org/markup-compatibility/2006" xmlns:a14="http://schemas.microsoft.com/office/drawing/2010/main" val="BBE0E3" mc:Ignorable=""/>
    <a:srgbClr xmlns:mc="http://schemas.openxmlformats.org/markup-compatibility/2006" xmlns:a14="http://schemas.microsoft.com/office/drawing/2010/main" val="FF9900" mc:Ignorable=""/>
    <a:srgbClr xmlns:mc="http://schemas.openxmlformats.org/markup-compatibility/2006" xmlns:a14="http://schemas.microsoft.com/office/drawing/2010/main" val="663300" mc:Ignorable=""/>
    <a:srgbClr xmlns:mc="http://schemas.openxmlformats.org/markup-compatibility/2006" xmlns:a14="http://schemas.microsoft.com/office/drawing/2010/main" val="C0100C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4" autoAdjust="0"/>
    <p:restoredTop sz="94671" autoAdjust="0"/>
  </p:normalViewPr>
  <p:slideViewPr>
    <p:cSldViewPr>
      <p:cViewPr>
        <p:scale>
          <a:sx n="75" d="100"/>
          <a:sy n="75" d="100"/>
        </p:scale>
        <p:origin x="-24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28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72419" name="Rechteck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72420" name="Rechteck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72421" name="Rechteck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186BA66-AF0E-44AE-9CBB-A477195D90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723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hteck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2" name="Rechteck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hteck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hteck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hteck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8ABD9EE-DAE9-4DB8-811F-543F829B0F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842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EF13F7-4CEE-4844-BA63-D73266B74C21}" type="slidenum">
              <a:rPr lang="de-DE" smtClean="0"/>
              <a:pPr eaLnBrk="1" hangingPunct="1"/>
              <a:t>11</a:t>
            </a:fld>
            <a:endParaRPr lang="de-DE" smtClean="0"/>
          </a:p>
        </p:txBody>
      </p:sp>
      <p:sp>
        <p:nvSpPr>
          <p:cNvPr id="9421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145244-98C4-4A18-8887-23B9DD77F77C}" type="slidenum">
              <a:rPr lang="de-DE" smtClean="0"/>
              <a:pPr eaLnBrk="1" hangingPunct="1"/>
              <a:t>15</a:t>
            </a:fld>
            <a:endParaRPr lang="de-DE" smtClean="0"/>
          </a:p>
        </p:txBody>
      </p:sp>
      <p:sp>
        <p:nvSpPr>
          <p:cNvPr id="95235" name="Rectangle 6"/>
          <p:cNvSpPr txBox="1">
            <a:spLocks noGrp="1" noChangeArrowheads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20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M. Spurio- ANTARES</a:t>
            </a:r>
          </a:p>
        </p:txBody>
      </p:sp>
      <p:sp>
        <p:nvSpPr>
          <p:cNvPr id="95236" name="Rectangle 7"/>
          <p:cNvSpPr txBox="1">
            <a:spLocks noGrp="1" noChangeArrowheads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A0B95A0-DDA5-4920-ABB2-ACF2CAFCCF12}" type="slidenum">
              <a:rPr lang="it-IT" sz="120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pPr algn="r" eaLnBrk="1" hangingPunct="1"/>
              <a:t>15</a:t>
            </a:fld>
            <a:endParaRPr lang="it-IT" sz="1200"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</p:txBody>
      </p:sp>
      <p:sp>
        <p:nvSpPr>
          <p:cNvPr id="95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11D1F1-E457-4FC6-9FB0-B39EFA954A2C}" type="slidenum">
              <a:rPr lang="de-DE" smtClean="0"/>
              <a:pPr eaLnBrk="1" hangingPunct="1"/>
              <a:t>19</a:t>
            </a:fld>
            <a:endParaRPr lang="de-DE" smtClean="0"/>
          </a:p>
        </p:txBody>
      </p:sp>
      <p:sp>
        <p:nvSpPr>
          <p:cNvPr id="9830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hteck 7"/>
          <p:cNvSpPr txBox="1">
            <a:spLocks noGrp="1" noChangeArrowheads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C7DA9AC-0DC5-40CD-8817-7BB736D9AFBE}" type="slidenum">
              <a:rPr lang="de-DE" sz="1200"/>
              <a:pPr algn="r" eaLnBrk="1" hangingPunct="1"/>
              <a:t>20</a:t>
            </a:fld>
            <a:endParaRPr lang="de-DE" sz="1200"/>
          </a:p>
        </p:txBody>
      </p:sp>
      <p:sp>
        <p:nvSpPr>
          <p:cNvPr id="9933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634292-1853-4543-AB59-AB307FAAA9C6}" type="slidenum">
              <a:rPr lang="de-DE" smtClean="0"/>
              <a:pPr eaLnBrk="1" hangingPunct="1"/>
              <a:t>22</a:t>
            </a:fld>
            <a:endParaRPr lang="de-DE" smtClean="0"/>
          </a:p>
        </p:txBody>
      </p:sp>
      <p:sp>
        <p:nvSpPr>
          <p:cNvPr id="10137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10/main" val="FFFFFF" mc:Ignorable="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D6B8EF-521E-4742-A41C-3C20985505D9}" type="slidenum">
              <a:rPr lang="de-DE" smtClean="0"/>
              <a:pPr eaLnBrk="1" hangingPunct="1"/>
              <a:t>23</a:t>
            </a:fld>
            <a:endParaRPr lang="de-DE" smtClean="0"/>
          </a:p>
        </p:txBody>
      </p:sp>
      <p:sp>
        <p:nvSpPr>
          <p:cNvPr id="102403" name="Rectangle 6"/>
          <p:cNvSpPr txBox="1">
            <a:spLocks noGrp="1" noChangeArrowheads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350F4EB-3727-474D-9527-D2FE9797ED35}" type="slidenum">
              <a:rPr lang="en-GB" sz="1200">
                <a:latin typeface="Calibri" pitchFamily="34" charset="0"/>
                <a:ea typeface="MS PGothic" pitchFamily="34" charset="-128"/>
              </a:rPr>
              <a:pPr algn="r" eaLnBrk="1" hangingPunct="1"/>
              <a:t>23</a:t>
            </a:fld>
            <a:endParaRPr lang="en-GB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02404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70463" cy="3727450"/>
          </a:xfrm>
          <a:solidFill>
            <a:srgbClr xmlns:mc="http://schemas.openxmlformats.org/markup-compatibility/2006" xmlns:a14="http://schemas.microsoft.com/office/drawing/2010/main" val="FFFFFF" mc:Ignorable=""/>
          </a:solidFill>
          <a:ln/>
        </p:spPr>
      </p:sp>
      <p:sp>
        <p:nvSpPr>
          <p:cNvPr id="102405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1038" y="4719638"/>
            <a:ext cx="5445125" cy="43830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642355-929A-43D1-B1F7-FF217687BD4B}" type="slidenum">
              <a:rPr lang="de-DE" smtClean="0"/>
              <a:pPr eaLnBrk="1" hangingPunct="1"/>
              <a:t>39</a:t>
            </a:fld>
            <a:endParaRPr lang="de-DE" smtClean="0"/>
          </a:p>
        </p:txBody>
      </p:sp>
      <p:sp>
        <p:nvSpPr>
          <p:cNvPr id="11776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64644A-BDC8-4F82-BE47-FE1883E7E515}" type="slidenum">
              <a:rPr lang="de-DE" smtClean="0"/>
              <a:pPr eaLnBrk="1" hangingPunct="1"/>
              <a:t>45</a:t>
            </a:fld>
            <a:endParaRPr lang="de-DE" smtClean="0"/>
          </a:p>
        </p:txBody>
      </p:sp>
      <p:sp>
        <p:nvSpPr>
          <p:cNvPr id="12390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4801EC-4D71-461D-952B-424F56ADA235}" type="slidenum">
              <a:rPr lang="de-DE" smtClean="0"/>
              <a:pPr eaLnBrk="1" hangingPunct="1"/>
              <a:t>47</a:t>
            </a:fld>
            <a:endParaRPr lang="de-DE" smtClean="0"/>
          </a:p>
        </p:txBody>
      </p:sp>
      <p:sp>
        <p:nvSpPr>
          <p:cNvPr id="12493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69B8FC-7B59-44F1-91C1-818C98CA48F1}" type="slidenum">
              <a:rPr lang="de-DE" smtClean="0"/>
              <a:pPr eaLnBrk="1" hangingPunct="1"/>
              <a:t>48</a:t>
            </a:fld>
            <a:endParaRPr lang="de-DE" smtClean="0"/>
          </a:p>
        </p:txBody>
      </p:sp>
      <p:sp>
        <p:nvSpPr>
          <p:cNvPr id="12595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F414EA-AD21-499A-962C-6ADB804F84CD}" type="slidenum">
              <a:rPr lang="de-DE" smtClean="0"/>
              <a:pPr eaLnBrk="1" hangingPunct="1"/>
              <a:t>49</a:t>
            </a:fld>
            <a:endParaRPr lang="de-DE" smtClean="0"/>
          </a:p>
        </p:txBody>
      </p:sp>
      <p:sp>
        <p:nvSpPr>
          <p:cNvPr id="12697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C3874A-58FE-4E49-9DCA-69BE503F9C29}" type="slidenum">
              <a:rPr lang="de-DE" smtClean="0"/>
              <a:pPr eaLnBrk="1" hangingPunct="1"/>
              <a:t>50</a:t>
            </a:fld>
            <a:endParaRPr lang="de-DE" smtClean="0"/>
          </a:p>
        </p:txBody>
      </p:sp>
      <p:sp>
        <p:nvSpPr>
          <p:cNvPr id="12800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94425B-F39A-4EB1-928D-DD20B658D170}" type="slidenum">
              <a:rPr lang="de-DE" smtClean="0"/>
              <a:pPr eaLnBrk="1" hangingPunct="1"/>
              <a:t>51</a:t>
            </a:fld>
            <a:endParaRPr lang="de-DE" smtClean="0"/>
          </a:p>
        </p:txBody>
      </p:sp>
      <p:sp>
        <p:nvSpPr>
          <p:cNvPr id="12902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277501-0F36-4C9A-A7E8-90E046F1015F}" type="slidenum">
              <a:rPr lang="de-DE" smtClean="0"/>
              <a:pPr eaLnBrk="1" hangingPunct="1"/>
              <a:t>52</a:t>
            </a:fld>
            <a:endParaRPr lang="de-DE" smtClean="0"/>
          </a:p>
        </p:txBody>
      </p:sp>
      <p:sp>
        <p:nvSpPr>
          <p:cNvPr id="13005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04521E-99B7-4FA2-BA8B-6E3E552AB490}" type="slidenum">
              <a:rPr lang="de-DE" smtClean="0"/>
              <a:pPr eaLnBrk="1" hangingPunct="1"/>
              <a:t>53</a:t>
            </a:fld>
            <a:endParaRPr lang="de-DE" smtClean="0"/>
          </a:p>
        </p:txBody>
      </p:sp>
      <p:sp>
        <p:nvSpPr>
          <p:cNvPr id="13107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FA7674-9B54-487E-8D89-D1D894AA8A7C}" type="slidenum">
              <a:rPr lang="de-DE" smtClean="0"/>
              <a:pPr eaLnBrk="1" hangingPunct="1"/>
              <a:t>56</a:t>
            </a:fld>
            <a:endParaRPr lang="de-DE" smtClean="0"/>
          </a:p>
        </p:txBody>
      </p:sp>
      <p:sp>
        <p:nvSpPr>
          <p:cNvPr id="13414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872490-D851-49B8-BDEA-EE0A1678620C}" type="slidenum">
              <a:rPr lang="de-DE" smtClean="0"/>
              <a:pPr eaLnBrk="1" hangingPunct="1"/>
              <a:t>57</a:t>
            </a:fld>
            <a:endParaRPr lang="de-DE" smtClean="0"/>
          </a:p>
        </p:txBody>
      </p:sp>
      <p:sp>
        <p:nvSpPr>
          <p:cNvPr id="13517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EF440F-9F77-4D73-AF26-A1E9ED815B67}" type="slidenum">
              <a:rPr lang="de-DE" smtClean="0"/>
              <a:pPr eaLnBrk="1" hangingPunct="1"/>
              <a:t>58</a:t>
            </a:fld>
            <a:endParaRPr lang="de-DE" smtClean="0"/>
          </a:p>
        </p:txBody>
      </p:sp>
      <p:sp>
        <p:nvSpPr>
          <p:cNvPr id="13824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AA2467-D2A4-431E-A9BF-9DD99650A14A}" type="slidenum">
              <a:rPr lang="de-DE" smtClean="0"/>
              <a:pPr eaLnBrk="1" hangingPunct="1"/>
              <a:t>6</a:t>
            </a:fld>
            <a:endParaRPr lang="de-DE" smtClean="0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252AA47-5618-4433-A130-4C106133C2D4}" type="slidenum">
              <a:rPr lang="en-US" sz="1200">
                <a:latin typeface="Calibri" pitchFamily="34" charset="0"/>
                <a:ea typeface="MS PGothic" pitchFamily="34" charset="-128"/>
              </a:rPr>
              <a:pPr algn="r" eaLnBrk="1" hangingPunct="1"/>
              <a:t>6</a:t>
            </a:fld>
            <a:endParaRPr lang="en-US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B15D21-D3AC-4478-BDDE-307554F0EE43}" type="slidenum">
              <a:rPr lang="de-DE" smtClean="0"/>
              <a:pPr eaLnBrk="1" hangingPunct="1"/>
              <a:t>59</a:t>
            </a:fld>
            <a:endParaRPr lang="de-DE" smtClean="0"/>
          </a:p>
        </p:txBody>
      </p:sp>
      <p:sp>
        <p:nvSpPr>
          <p:cNvPr id="14029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E95EDB-52AA-4D80-9F57-CF43112115D9}" type="slidenum">
              <a:rPr lang="de-DE" smtClean="0"/>
              <a:pPr eaLnBrk="1" hangingPunct="1"/>
              <a:t>63</a:t>
            </a:fld>
            <a:endParaRPr lang="de-DE" smtClean="0"/>
          </a:p>
        </p:txBody>
      </p:sp>
      <p:sp>
        <p:nvSpPr>
          <p:cNvPr id="13926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C19A32-9798-4005-A66B-8D567225B111}" type="slidenum">
              <a:rPr lang="de-DE" smtClean="0"/>
              <a:pPr eaLnBrk="1" hangingPunct="1"/>
              <a:t>64</a:t>
            </a:fld>
            <a:endParaRPr lang="de-DE" smtClean="0"/>
          </a:p>
        </p:txBody>
      </p:sp>
      <p:sp>
        <p:nvSpPr>
          <p:cNvPr id="13619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7D7156-E9CF-4F04-A27C-E527556560A6}" type="slidenum">
              <a:rPr lang="de-DE" smtClean="0"/>
              <a:pPr eaLnBrk="1" hangingPunct="1"/>
              <a:t>66</a:t>
            </a:fld>
            <a:endParaRPr lang="de-DE" smtClean="0"/>
          </a:p>
        </p:txBody>
      </p:sp>
      <p:sp>
        <p:nvSpPr>
          <p:cNvPr id="13721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6C419B-71C9-418C-8225-1DDC89C94137}" type="slidenum">
              <a:rPr lang="de-DE" smtClean="0"/>
              <a:pPr eaLnBrk="1" hangingPunct="1"/>
              <a:t>67</a:t>
            </a:fld>
            <a:endParaRPr lang="de-DE" smtClean="0"/>
          </a:p>
        </p:txBody>
      </p:sp>
      <p:sp>
        <p:nvSpPr>
          <p:cNvPr id="14233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76178A-D226-4A98-B246-2519BBEA2B91}" type="slidenum">
              <a:rPr lang="de-DE" smtClean="0"/>
              <a:pPr eaLnBrk="1" hangingPunct="1"/>
              <a:t>7</a:t>
            </a:fld>
            <a:endParaRPr lang="de-DE" smtClean="0"/>
          </a:p>
        </p:txBody>
      </p:sp>
      <p:sp>
        <p:nvSpPr>
          <p:cNvPr id="9011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EB58B0-B3DC-4066-90DC-1C915C76270B}" type="slidenum">
              <a:rPr lang="de-DE" smtClean="0"/>
              <a:pPr eaLnBrk="1" hangingPunct="1"/>
              <a:t>70</a:t>
            </a:fld>
            <a:endParaRPr lang="de-DE" smtClean="0"/>
          </a:p>
        </p:txBody>
      </p:sp>
      <p:sp>
        <p:nvSpPr>
          <p:cNvPr id="14438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26ABD1-B3D4-4331-9178-FE5A53704DA6}" type="slidenum">
              <a:rPr lang="de-DE" smtClean="0"/>
              <a:pPr eaLnBrk="1" hangingPunct="1"/>
              <a:t>71</a:t>
            </a:fld>
            <a:endParaRPr lang="de-DE" smtClean="0"/>
          </a:p>
        </p:txBody>
      </p:sp>
      <p:sp>
        <p:nvSpPr>
          <p:cNvPr id="14541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091BC8-0535-4672-A807-E0DE9BEAF0AF}" type="slidenum">
              <a:rPr lang="de-DE" smtClean="0"/>
              <a:pPr eaLnBrk="1" hangingPunct="1"/>
              <a:t>72</a:t>
            </a:fld>
            <a:endParaRPr lang="de-DE" smtClean="0"/>
          </a:p>
        </p:txBody>
      </p:sp>
      <p:sp>
        <p:nvSpPr>
          <p:cNvPr id="14643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0E707C-76F2-426E-B721-37CE3A864B02}" type="slidenum">
              <a:rPr lang="de-DE" smtClean="0"/>
              <a:pPr eaLnBrk="1" hangingPunct="1"/>
              <a:t>73</a:t>
            </a:fld>
            <a:endParaRPr lang="de-DE" smtClean="0"/>
          </a:p>
        </p:txBody>
      </p:sp>
      <p:sp>
        <p:nvSpPr>
          <p:cNvPr id="14745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B11271-9545-4578-ACEE-D22714283D5C}" type="slidenum">
              <a:rPr lang="de-DE" smtClean="0"/>
              <a:pPr eaLnBrk="1" hangingPunct="1"/>
              <a:t>74</a:t>
            </a:fld>
            <a:endParaRPr lang="de-DE" smtClean="0"/>
          </a:p>
        </p:txBody>
      </p:sp>
      <p:sp>
        <p:nvSpPr>
          <p:cNvPr id="14848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F50F5A-2FFB-4024-845F-92F12136169E}" type="slidenum">
              <a:rPr lang="de-DE" smtClean="0"/>
              <a:pPr eaLnBrk="1" hangingPunct="1"/>
              <a:t>75</a:t>
            </a:fld>
            <a:endParaRPr lang="de-DE" smtClean="0"/>
          </a:p>
        </p:txBody>
      </p:sp>
      <p:sp>
        <p:nvSpPr>
          <p:cNvPr id="14950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7E0D81-DB6C-483E-B504-4B9AA7560BB2}" type="slidenum">
              <a:rPr lang="de-DE" smtClean="0"/>
              <a:pPr eaLnBrk="1" hangingPunct="1"/>
              <a:t>76</a:t>
            </a:fld>
            <a:endParaRPr lang="de-DE" smtClean="0"/>
          </a:p>
        </p:txBody>
      </p:sp>
      <p:sp>
        <p:nvSpPr>
          <p:cNvPr id="15053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4EABCE-8A5F-44E3-A05E-78E39C7F9D3A}" type="slidenum">
              <a:rPr lang="de-DE" smtClean="0"/>
              <a:pPr eaLnBrk="1" hangingPunct="1"/>
              <a:t>77</a:t>
            </a:fld>
            <a:endParaRPr lang="de-DE" smtClean="0"/>
          </a:p>
        </p:txBody>
      </p:sp>
      <p:sp>
        <p:nvSpPr>
          <p:cNvPr id="15155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16AF1C-51A7-44BC-91A1-A6DE41A53880}" type="slidenum">
              <a:rPr lang="de-DE" smtClean="0"/>
              <a:pPr eaLnBrk="1" hangingPunct="1"/>
              <a:t>78</a:t>
            </a:fld>
            <a:endParaRPr lang="de-DE" smtClean="0"/>
          </a:p>
        </p:txBody>
      </p:sp>
      <p:sp>
        <p:nvSpPr>
          <p:cNvPr id="15257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17F6DD-B032-49AC-AA2C-D9FF852D8B04}" type="slidenum">
              <a:rPr lang="de-DE" smtClean="0"/>
              <a:pPr eaLnBrk="1" hangingPunct="1"/>
              <a:t>79</a:t>
            </a:fld>
            <a:endParaRPr lang="de-DE" smtClean="0"/>
          </a:p>
        </p:txBody>
      </p:sp>
      <p:sp>
        <p:nvSpPr>
          <p:cNvPr id="15360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85BFC7-0C7B-427A-B43C-6B63EE56CB55}" type="slidenum">
              <a:rPr lang="de-DE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pPr eaLnBrk="1" hangingPunct="1"/>
              <a:t>8</a:t>
            </a:fld>
            <a:endParaRPr lang="de-DE" smtClean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sp>
        <p:nvSpPr>
          <p:cNvPr id="9113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D83DB-1492-4F09-88EB-05A2F3232312}" type="slidenum">
              <a:rPr lang="de-DE" smtClean="0"/>
              <a:pPr eaLnBrk="1" hangingPunct="1"/>
              <a:t>80</a:t>
            </a:fld>
            <a:endParaRPr lang="de-DE" smtClean="0"/>
          </a:p>
        </p:txBody>
      </p:sp>
      <p:sp>
        <p:nvSpPr>
          <p:cNvPr id="15462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A73F8-2776-4B44-904C-8641F2D23433}" type="slidenum">
              <a:rPr lang="de-DE" smtClean="0"/>
              <a:pPr eaLnBrk="1" hangingPunct="1"/>
              <a:t>81</a:t>
            </a:fld>
            <a:endParaRPr lang="de-DE" smtClean="0"/>
          </a:p>
        </p:txBody>
      </p:sp>
      <p:sp>
        <p:nvSpPr>
          <p:cNvPr id="155651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63D471-1DBC-4EAB-BA47-FAD5A27B6DE2}" type="slidenum">
              <a:rPr lang="de-DE" smtClean="0"/>
              <a:pPr eaLnBrk="1" hangingPunct="1"/>
              <a:t>82</a:t>
            </a:fld>
            <a:endParaRPr lang="de-DE" smtClean="0"/>
          </a:p>
        </p:txBody>
      </p:sp>
      <p:sp>
        <p:nvSpPr>
          <p:cNvPr id="156675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E4FDC0-32AF-4DD4-A85D-025079548A80}" type="slidenum">
              <a:rPr lang="de-DE" smtClean="0"/>
              <a:pPr eaLnBrk="1" hangingPunct="1"/>
              <a:t>9</a:t>
            </a:fld>
            <a:endParaRPr lang="de-DE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5047A-772A-4EEE-99E5-E4F9FC6A47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59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BFC51-553F-4F32-9CC8-A0F37FA405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00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A5249-06ED-4269-9EEB-DFA4384C5D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427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7156D-7D27-4704-B9B1-C81B246368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9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ACFC1-567A-47D5-A0B4-ABFFA52BC5F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8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5F9C4-4022-4FEB-B444-12F6EBD903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033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1D0C-78F1-4D9B-9689-DB09F58B9D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353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9CD18-1CCA-4EC9-AD38-3DC9243810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56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3424E-08F1-4117-9BFA-22FEB6A1FDC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88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83609-38E2-4FDE-81D7-3891495E7C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82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3FAE-BC6E-48A3-8369-DB623F7114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4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CB6B9-1EC8-4B7E-B22E-013A197C29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9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AB60D-3C76-4209-994F-9F309C9161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3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5963C-41A2-4A5E-AF72-ED4119FCB2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3F41F-E553-479F-AC90-5E9E19B90B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5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0208F-95AA-4299-A2C0-BFF0661EE5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19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9ECBD-86C9-4579-B9C1-0D400EB0D5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27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C793-F83D-4068-B62C-0159337A591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5D8E2-B6D4-4075-99EF-72BDAF3755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9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AF19-D0BA-4371-891D-309300E6DE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97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00506-0191-4F55-AE55-3B72B08D0D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96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679CA-69B5-41FB-8571-4567167494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50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CCF7E-B431-448D-BBB6-98E3A0BDCAC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44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5AC8B-FA0F-4474-9A49-14A9016846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37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E310D-CDAE-4648-9333-A2272D5F68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35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B6884-9420-4F14-BB28-108D207EB4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04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hteck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hteck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hteck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hteck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hteck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513EB969-5472-4FE3-844D-0074709ECE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hteck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hteck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hteck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hteck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hteck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defRPr>
            </a:lvl1pPr>
          </a:lstStyle>
          <a:p>
            <a:pPr>
              <a:defRPr/>
            </a:pPr>
            <a:fld id="{FB725D53-1F98-402B-995F-66CE44AE41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cecube.berkeley.edu/~bay/dustmap/7way.ep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icecube.berkeley.edu/~bay/dustmap/array.eps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icecube.wisc.edu/index.php/File:AllFlavorFluxes_New.p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image" Target="../media/image57.wmf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7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hteck 2"/>
          <p:cNvSpPr>
            <a:spLocks noGrp="1" noChangeArrowheads="1"/>
          </p:cNvSpPr>
          <p:nvPr>
            <p:ph type="ctrTitle"/>
          </p:nvPr>
        </p:nvSpPr>
        <p:spPr>
          <a:xfrm>
            <a:off x="827088" y="476250"/>
            <a:ext cx="7772400" cy="650875"/>
          </a:xfrm>
        </p:spPr>
        <p:txBody>
          <a:bodyPr/>
          <a:lstStyle/>
          <a:p>
            <a:r>
              <a:rPr lang="de-DE" sz="3600" dirty="0" err="1" smtClean="0"/>
              <a:t>Detectors</a:t>
            </a:r>
            <a:r>
              <a:rPr lang="de-DE" sz="3600" dirty="0" smtClean="0"/>
              <a:t>, </a:t>
            </a:r>
            <a:r>
              <a:rPr lang="de-DE" sz="3600" dirty="0" err="1" smtClean="0"/>
              <a:t>selected</a:t>
            </a:r>
            <a:r>
              <a:rPr lang="de-DE" sz="3600" dirty="0" smtClean="0"/>
              <a:t> </a:t>
            </a:r>
            <a:r>
              <a:rPr lang="de-DE" sz="3600" dirty="0" err="1" smtClean="0"/>
              <a:t>results</a:t>
            </a:r>
            <a:r>
              <a:rPr lang="de-DE" sz="3600" dirty="0" smtClean="0"/>
              <a:t> </a:t>
            </a:r>
            <a:r>
              <a:rPr lang="de-DE" sz="3600" dirty="0" err="1" smtClean="0"/>
              <a:t>and</a:t>
            </a:r>
            <a:r>
              <a:rPr lang="de-DE" sz="3600" dirty="0" smtClean="0"/>
              <a:t> </a:t>
            </a:r>
            <a:r>
              <a:rPr lang="de-DE" sz="3600" dirty="0" err="1" smtClean="0"/>
              <a:t>future</a:t>
            </a:r>
            <a:endParaRPr lang="de-DE" sz="3600" dirty="0" smtClean="0"/>
          </a:p>
        </p:txBody>
      </p:sp>
      <p:sp>
        <p:nvSpPr>
          <p:cNvPr id="3075" name="Rechteck 5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2060848"/>
            <a:ext cx="6400800" cy="4608512"/>
          </a:xfrm>
        </p:spPr>
        <p:txBody>
          <a:bodyPr/>
          <a:lstStyle/>
          <a:p>
            <a:pPr algn="l">
              <a:lnSpc>
                <a:spcPct val="90000"/>
              </a:lnSpc>
              <a:buFontTx/>
              <a:buChar char="•"/>
              <a:defRPr/>
            </a:pP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de-DE" dirty="0" smtClean="0"/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Antares</a:t>
            </a: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crux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natural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media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comparison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physics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potential</a:t>
            </a: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90000"/>
              </a:lnSpc>
              <a:buFontTx/>
              <a:buChar char="•"/>
              <a:defRPr/>
            </a:pPr>
            <a:r>
              <a:rPr lang="de-DE" dirty="0" smtClean="0"/>
              <a:t> Selected </a:t>
            </a:r>
            <a:r>
              <a:rPr lang="de-DE" dirty="0" err="1" smtClean="0"/>
              <a:t>results</a:t>
            </a:r>
            <a:endParaRPr lang="de-DE" dirty="0" smtClean="0"/>
          </a:p>
          <a:p>
            <a:pPr marL="285750" lvl="0" indent="-285750" algn="l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de-DE" kern="1200" dirty="0" smtClean="0">
              <a:solidFill>
                <a:srgbClr xmlns:mc="http://schemas.openxmlformats.org/markup-compatibility/2006" xmlns:a14="http://schemas.microsoft.com/office/drawing/2010/main" val="000000" mc:Ignorable=""/>
              </a:solidFill>
              <a:latin typeface="Arial" charset="0"/>
            </a:endParaRPr>
          </a:p>
          <a:p>
            <a:pPr marL="285750" lvl="0" indent="-285750" algn="l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de-DE" kern="1200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 charset="0"/>
              </a:rPr>
              <a:t>The </a:t>
            </a:r>
            <a:r>
              <a:rPr lang="de-DE" kern="1200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 charset="0"/>
              </a:rPr>
              <a:t>future</a:t>
            </a:r>
            <a:endParaRPr lang="de-DE" kern="1200" dirty="0">
              <a:solidFill>
                <a:srgbClr xmlns:mc="http://schemas.openxmlformats.org/markup-compatibility/2006" xmlns:a14="http://schemas.microsoft.com/office/drawing/2010/main" val="000000" mc:Ignorable=""/>
              </a:solidFill>
              <a:latin typeface="Arial" charset="0"/>
            </a:endParaRP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lnSpc>
                <a:spcPct val="90000"/>
              </a:lnSpc>
              <a:buFontTx/>
              <a:buChar char="–"/>
              <a:defRPr/>
            </a:pP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90000"/>
              </a:lnSpc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The crux of natural media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b="1" dirty="0" smtClean="0"/>
              <a:t>IceCube:</a:t>
            </a:r>
          </a:p>
          <a:p>
            <a:pPr lvl="1" eaLnBrk="1" hangingPunct="1">
              <a:defRPr/>
            </a:pPr>
            <a:r>
              <a:rPr lang="de-DE" dirty="0" err="1"/>
              <a:t>n</a:t>
            </a:r>
            <a:r>
              <a:rPr lang="de-DE" dirty="0" err="1" smtClean="0"/>
              <a:t>o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site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/>
              <a:t>A</a:t>
            </a:r>
            <a:r>
              <a:rPr lang="de-DE" dirty="0" err="1" smtClean="0"/>
              <a:t>ustral</a:t>
            </a:r>
            <a:r>
              <a:rPr lang="de-DE" dirty="0" smtClean="0"/>
              <a:t> </a:t>
            </a:r>
            <a:r>
              <a:rPr lang="de-DE" dirty="0" err="1" smtClean="0"/>
              <a:t>winter</a:t>
            </a:r>
            <a:endParaRPr lang="de-DE" dirty="0" smtClean="0"/>
          </a:p>
          <a:p>
            <a:pPr lvl="1" eaLnBrk="1" hangingPunct="1">
              <a:defRPr/>
            </a:pPr>
            <a:r>
              <a:rPr lang="de-DE" dirty="0" err="1"/>
              <a:t>s</a:t>
            </a:r>
            <a:r>
              <a:rPr lang="de-DE" dirty="0" err="1" smtClean="0"/>
              <a:t>pecial</a:t>
            </a:r>
            <a:r>
              <a:rPr lang="de-DE" dirty="0" smtClean="0"/>
              <a:t> </a:t>
            </a:r>
            <a:r>
              <a:rPr lang="de-DE" dirty="0" err="1" smtClean="0"/>
              <a:t>infrastructure</a:t>
            </a:r>
            <a:r>
              <a:rPr lang="de-DE" dirty="0" smtClean="0"/>
              <a:t> / </a:t>
            </a:r>
            <a:r>
              <a:rPr lang="de-DE" dirty="0" err="1" smtClean="0"/>
              <a:t>experts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drilling</a:t>
            </a:r>
            <a:endParaRPr lang="de-DE" dirty="0" smtClean="0"/>
          </a:p>
          <a:p>
            <a:pPr lvl="1" eaLnBrk="1" hangingPunct="1">
              <a:defRPr/>
            </a:pP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frozen</a:t>
            </a:r>
            <a:r>
              <a:rPr lang="de-DE" dirty="0" smtClean="0"/>
              <a:t> in, </a:t>
            </a:r>
            <a:r>
              <a:rPr lang="de-DE" dirty="0" err="1" smtClean="0"/>
              <a:t>can‘t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repaired</a:t>
            </a:r>
            <a:r>
              <a:rPr lang="de-DE" dirty="0" smtClean="0"/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IceMole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?)</a:t>
            </a:r>
          </a:p>
          <a:p>
            <a:pPr lvl="1" eaLnBrk="1" hangingPunct="1">
              <a:defRPr/>
            </a:pPr>
            <a:r>
              <a:rPr lang="de-DE" dirty="0" err="1" smtClean="0"/>
              <a:t>tilted</a:t>
            </a:r>
            <a:r>
              <a:rPr lang="de-DE" dirty="0" smtClean="0"/>
              <a:t> </a:t>
            </a:r>
            <a:r>
              <a:rPr lang="de-DE" dirty="0" err="1" smtClean="0"/>
              <a:t>dust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</a:t>
            </a:r>
            <a:r>
              <a:rPr lang="de-DE" dirty="0" err="1" smtClean="0"/>
              <a:t>causing</a:t>
            </a:r>
            <a:r>
              <a:rPr lang="de-DE" dirty="0" smtClean="0"/>
              <a:t> variable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absorption</a:t>
            </a:r>
            <a:endParaRPr lang="de-DE" dirty="0" smtClean="0"/>
          </a:p>
          <a:p>
            <a:pPr lvl="1"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r>
              <a:rPr lang="de-DE" b="1" dirty="0" smtClean="0"/>
              <a:t>Antares/Km3Net:	</a:t>
            </a:r>
          </a:p>
          <a:p>
            <a:pPr lvl="1" eaLnBrk="1" hangingPunct="1">
              <a:defRPr/>
            </a:pPr>
            <a:r>
              <a:rPr lang="de-DE" dirty="0" smtClean="0"/>
              <a:t>40-K in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causing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</a:p>
          <a:p>
            <a:pPr lvl="1" eaLnBrk="1" hangingPunct="1">
              <a:defRPr/>
            </a:pP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r>
              <a:rPr lang="de-DE" dirty="0" smtClean="0"/>
              <a:t>,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movements</a:t>
            </a:r>
            <a:r>
              <a:rPr lang="de-DE" dirty="0" smtClean="0"/>
              <a:t>, </a:t>
            </a:r>
            <a:r>
              <a:rPr lang="de-DE" dirty="0" err="1" smtClean="0"/>
              <a:t>corrosive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 smtClean="0"/>
          </a:p>
          <a:p>
            <a:pPr lvl="1" eaLnBrk="1" hangingPunct="1">
              <a:defRPr/>
            </a:pPr>
            <a:r>
              <a:rPr lang="de-DE" dirty="0" err="1" smtClean="0"/>
              <a:t>macro-organisms</a:t>
            </a:r>
            <a:r>
              <a:rPr lang="de-DE" dirty="0" smtClean="0"/>
              <a:t> </a:t>
            </a:r>
            <a:r>
              <a:rPr lang="de-DE" dirty="0" err="1" smtClean="0"/>
              <a:t>giving</a:t>
            </a:r>
            <a:r>
              <a:rPr lang="de-DE" dirty="0" smtClean="0"/>
              <a:t> light</a:t>
            </a:r>
          </a:p>
          <a:p>
            <a:pPr lvl="1" eaLnBrk="1" hangingPunct="1">
              <a:defRPr/>
            </a:pPr>
            <a:r>
              <a:rPr lang="de-DE" dirty="0" err="1"/>
              <a:t>s</a:t>
            </a:r>
            <a:r>
              <a:rPr lang="de-DE" dirty="0" err="1" smtClean="0"/>
              <a:t>edimentation</a:t>
            </a:r>
            <a:r>
              <a:rPr lang="de-DE" dirty="0" smtClean="0"/>
              <a:t>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06437"/>
          </a:xfrm>
        </p:spPr>
        <p:txBody>
          <a:bodyPr/>
          <a:lstStyle/>
          <a:p>
            <a:pPr algn="l" eaLnBrk="1" hangingPunct="1"/>
            <a:r>
              <a:rPr lang="de-DE" smtClean="0"/>
              <a:t>The crux of natural media</a:t>
            </a:r>
          </a:p>
        </p:txBody>
      </p:sp>
      <p:pic>
        <p:nvPicPr>
          <p:cNvPr id="13315" name="Bild 5" descr="7wa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85693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feld 6"/>
          <p:cNvSpPr txBox="1">
            <a:spLocks noChangeArrowheads="1"/>
          </p:cNvSpPr>
          <p:nvPr/>
        </p:nvSpPr>
        <p:spPr bwMode="auto">
          <a:xfrm>
            <a:off x="323850" y="1557338"/>
            <a:ext cx="649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dust layers in the ice with slight tilt along line of prevailing wind</a:t>
            </a:r>
          </a:p>
        </p:txBody>
      </p:sp>
      <p:sp>
        <p:nvSpPr>
          <p:cNvPr id="13317" name="Linie 7"/>
          <p:cNvSpPr>
            <a:spLocks noChangeShapeType="1"/>
          </p:cNvSpPr>
          <p:nvPr/>
        </p:nvSpPr>
        <p:spPr bwMode="auto">
          <a:xfrm flipH="1">
            <a:off x="5940425" y="2349500"/>
            <a:ext cx="144463" cy="4032250"/>
          </a:xfrm>
          <a:prstGeom prst="line">
            <a:avLst/>
          </a:prstGeom>
          <a:noFill/>
          <a:ln w="76200">
            <a:solidFill>
              <a:schemeClr val="tx1">
                <a:alpha val="36078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8" name="Bild 10" descr="arra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20675"/>
            <a:ext cx="193675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feld 11"/>
          <p:cNvSpPr txBox="1">
            <a:spLocks noChangeArrowheads="1"/>
          </p:cNvSpPr>
          <p:nvPr/>
        </p:nvSpPr>
        <p:spPr bwMode="auto">
          <a:xfrm>
            <a:off x="5724525" y="630872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tilt</a:t>
            </a:r>
          </a:p>
        </p:txBody>
      </p:sp>
      <p:sp>
        <p:nvSpPr>
          <p:cNvPr id="12296" name="Textfeld 12"/>
          <p:cNvSpPr txBox="1">
            <a:spLocks noChangeArrowheads="1"/>
          </p:cNvSpPr>
          <p:nvPr/>
        </p:nvSpPr>
        <p:spPr bwMode="auto">
          <a:xfrm>
            <a:off x="395288" y="1989138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600" i="1" dirty="0" smtClean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de-DE" sz="1600" i="1" dirty="0" err="1" smtClean="0">
                <a:solidFill>
                  <a:schemeClr val="bg2">
                    <a:lumMod val="75000"/>
                  </a:schemeClr>
                </a:solidFill>
              </a:rPr>
              <a:t>similar</a:t>
            </a:r>
            <a:r>
              <a:rPr lang="de-DE" sz="1600" i="1" dirty="0" smtClean="0">
                <a:solidFill>
                  <a:schemeClr val="bg2">
                    <a:lumMod val="75000"/>
                  </a:schemeClr>
                </a:solidFill>
              </a:rPr>
              <a:t> all </a:t>
            </a:r>
            <a:r>
              <a:rPr lang="de-DE" sz="1600" i="1" dirty="0" err="1" smtClean="0">
                <a:solidFill>
                  <a:schemeClr val="bg2">
                    <a:lumMod val="75000"/>
                  </a:schemeClr>
                </a:solidFill>
              </a:rPr>
              <a:t>over</a:t>
            </a:r>
            <a:r>
              <a:rPr lang="de-DE" sz="1600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600" i="1" dirty="0" err="1" smtClean="0">
                <a:solidFill>
                  <a:schemeClr val="bg2">
                    <a:lumMod val="75000"/>
                  </a:schemeClr>
                </a:solidFill>
              </a:rPr>
              <a:t>Antarctica</a:t>
            </a:r>
            <a:endParaRPr lang="de-DE" sz="1600" i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321" name="Textfeld 13"/>
          <p:cNvSpPr txBox="1">
            <a:spLocks noChangeArrowheads="1"/>
          </p:cNvSpPr>
          <p:nvPr/>
        </p:nvSpPr>
        <p:spPr bwMode="auto">
          <a:xfrm>
            <a:off x="7648575" y="2439988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100000 y</a:t>
            </a:r>
          </a:p>
        </p:txBody>
      </p:sp>
      <p:sp>
        <p:nvSpPr>
          <p:cNvPr id="13322" name="Textfeld 14"/>
          <p:cNvSpPr txBox="1">
            <a:spLocks noChangeArrowheads="1"/>
          </p:cNvSpPr>
          <p:nvPr/>
        </p:nvSpPr>
        <p:spPr bwMode="auto">
          <a:xfrm>
            <a:off x="1979613" y="2492375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40000 y</a:t>
            </a:r>
          </a:p>
        </p:txBody>
      </p:sp>
      <p:sp>
        <p:nvSpPr>
          <p:cNvPr id="12299" name="Textfeld 15"/>
          <p:cNvSpPr txBox="1">
            <a:spLocks noChangeArrowheads="1"/>
          </p:cNvSpPr>
          <p:nvPr/>
        </p:nvSpPr>
        <p:spPr bwMode="auto">
          <a:xfrm>
            <a:off x="663575" y="6400800"/>
            <a:ext cx="405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dust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causes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scattering</a:t>
            </a:r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b="1" dirty="0" err="1" smtClean="0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2">
                    <a:lumMod val="75000"/>
                  </a:schemeClr>
                </a:solidFill>
              </a:rPr>
              <a:t>absorption</a:t>
            </a:r>
            <a:endParaRPr lang="de-D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hteck 4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964612" cy="898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Scattering and absorption at Pole</a:t>
            </a:r>
          </a:p>
        </p:txBody>
      </p:sp>
      <p:sp>
        <p:nvSpPr>
          <p:cNvPr id="14339" name="Textfeld 5"/>
          <p:cNvSpPr txBox="1">
            <a:spLocks noChangeArrowheads="1"/>
          </p:cNvSpPr>
          <p:nvPr/>
        </p:nvSpPr>
        <p:spPr bwMode="auto">
          <a:xfrm>
            <a:off x="2339975" y="6311900"/>
            <a:ext cx="5032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not uniform in depth, wavelength dependent </a:t>
            </a:r>
            <a:r>
              <a:rPr lang="en-US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….</a:t>
            </a:r>
            <a:endParaRPr lang="en-US" i="1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pic>
        <p:nvPicPr>
          <p:cNvPr id="14340" name="Bild 8" descr="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"/>
          <a:stretch>
            <a:fillRect/>
          </a:stretch>
        </p:blipFill>
        <p:spPr bwMode="auto">
          <a:xfrm>
            <a:off x="517525" y="1244600"/>
            <a:ext cx="81010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feld 1"/>
          <p:cNvSpPr txBox="1">
            <a:spLocks noChangeArrowheads="1"/>
          </p:cNvSpPr>
          <p:nvPr/>
        </p:nvSpPr>
        <p:spPr bwMode="auto">
          <a:xfrm>
            <a:off x="107950" y="3902075"/>
            <a:ext cx="825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100 m</a:t>
            </a:r>
          </a:p>
        </p:txBody>
      </p:sp>
      <p:sp>
        <p:nvSpPr>
          <p:cNvPr id="14342" name="Textfeld 2"/>
          <p:cNvSpPr txBox="1">
            <a:spLocks noChangeArrowheads="1"/>
          </p:cNvSpPr>
          <p:nvPr/>
        </p:nvSpPr>
        <p:spPr bwMode="auto">
          <a:xfrm>
            <a:off x="1908175" y="842963"/>
            <a:ext cx="135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Absorption </a:t>
            </a:r>
          </a:p>
        </p:txBody>
      </p:sp>
      <p:sp>
        <p:nvSpPr>
          <p:cNvPr id="14343" name="Textfeld 6"/>
          <p:cNvSpPr txBox="1">
            <a:spLocks noChangeArrowheads="1"/>
          </p:cNvSpPr>
          <p:nvPr/>
        </p:nvSpPr>
        <p:spPr bwMode="auto">
          <a:xfrm>
            <a:off x="5580063" y="898525"/>
            <a:ext cx="1287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Scattering </a:t>
            </a:r>
          </a:p>
        </p:txBody>
      </p:sp>
      <p:sp>
        <p:nvSpPr>
          <p:cNvPr id="14344" name="Textfeld 7"/>
          <p:cNvSpPr txBox="1">
            <a:spLocks noChangeArrowheads="1"/>
          </p:cNvSpPr>
          <p:nvPr/>
        </p:nvSpPr>
        <p:spPr bwMode="auto">
          <a:xfrm>
            <a:off x="8186738" y="5000625"/>
            <a:ext cx="8270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100 m</a:t>
            </a:r>
          </a:p>
        </p:txBody>
      </p:sp>
      <p:sp>
        <p:nvSpPr>
          <p:cNvPr id="14345" name="Textfeld 8"/>
          <p:cNvSpPr txBox="1">
            <a:spLocks noChangeArrowheads="1"/>
          </p:cNvSpPr>
          <p:nvPr/>
        </p:nvSpPr>
        <p:spPr bwMode="auto">
          <a:xfrm>
            <a:off x="8186738" y="2257425"/>
            <a:ext cx="698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10 m</a:t>
            </a:r>
          </a:p>
        </p:txBody>
      </p:sp>
      <p:sp>
        <p:nvSpPr>
          <p:cNvPr id="14346" name="Textfeld 9"/>
          <p:cNvSpPr txBox="1">
            <a:spLocks noChangeArrowheads="1"/>
          </p:cNvSpPr>
          <p:nvPr/>
        </p:nvSpPr>
        <p:spPr bwMode="auto">
          <a:xfrm>
            <a:off x="107950" y="4819650"/>
            <a:ext cx="825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200 m</a:t>
            </a:r>
          </a:p>
        </p:txBody>
      </p:sp>
      <p:sp>
        <p:nvSpPr>
          <p:cNvPr id="14347" name="Textfeld 10"/>
          <p:cNvSpPr txBox="1">
            <a:spLocks noChangeArrowheads="1"/>
          </p:cNvSpPr>
          <p:nvPr/>
        </p:nvSpPr>
        <p:spPr bwMode="auto">
          <a:xfrm>
            <a:off x="177800" y="1887538"/>
            <a:ext cx="696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 m</a:t>
            </a:r>
          </a:p>
        </p:txBody>
      </p:sp>
      <p:sp>
        <p:nvSpPr>
          <p:cNvPr id="14348" name="Textfeld 11"/>
          <p:cNvSpPr txBox="1">
            <a:spLocks noChangeArrowheads="1"/>
          </p:cNvSpPr>
          <p:nvPr/>
        </p:nvSpPr>
        <p:spPr bwMode="auto">
          <a:xfrm>
            <a:off x="236538" y="3213100"/>
            <a:ext cx="6969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50 m</a:t>
            </a:r>
          </a:p>
        </p:txBody>
      </p:sp>
      <p:sp>
        <p:nvSpPr>
          <p:cNvPr id="14349" name="Textfeld 12"/>
          <p:cNvSpPr txBox="1">
            <a:spLocks noChangeArrowheads="1"/>
          </p:cNvSpPr>
          <p:nvPr/>
        </p:nvSpPr>
        <p:spPr bwMode="auto">
          <a:xfrm>
            <a:off x="196850" y="1212850"/>
            <a:ext cx="698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10 m</a:t>
            </a:r>
          </a:p>
        </p:txBody>
      </p:sp>
      <p:sp>
        <p:nvSpPr>
          <p:cNvPr id="14350" name="Textfeld 13"/>
          <p:cNvSpPr txBox="1">
            <a:spLocks noChangeArrowheads="1"/>
          </p:cNvSpPr>
          <p:nvPr/>
        </p:nvSpPr>
        <p:spPr bwMode="auto">
          <a:xfrm>
            <a:off x="8250238" y="4308475"/>
            <a:ext cx="6969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50 m</a:t>
            </a:r>
          </a:p>
        </p:txBody>
      </p:sp>
      <p:sp>
        <p:nvSpPr>
          <p:cNvPr id="14351" name="Textfeld 14"/>
          <p:cNvSpPr txBox="1">
            <a:spLocks noChangeArrowheads="1"/>
          </p:cNvSpPr>
          <p:nvPr/>
        </p:nvSpPr>
        <p:spPr bwMode="auto">
          <a:xfrm>
            <a:off x="8186738" y="3167063"/>
            <a:ext cx="698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20 m</a:t>
            </a:r>
          </a:p>
        </p:txBody>
      </p:sp>
      <p:sp>
        <p:nvSpPr>
          <p:cNvPr id="14352" name="Textfeld 15"/>
          <p:cNvSpPr txBox="1">
            <a:spLocks noChangeArrowheads="1"/>
          </p:cNvSpPr>
          <p:nvPr/>
        </p:nvSpPr>
        <p:spPr bwMode="auto">
          <a:xfrm>
            <a:off x="8193088" y="1524000"/>
            <a:ext cx="5699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5 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548681"/>
            <a:ext cx="7772400" cy="1080120"/>
          </a:xfrm>
        </p:spPr>
        <p:txBody>
          <a:bodyPr/>
          <a:lstStyle/>
          <a:p>
            <a:r>
              <a:rPr lang="de-DE" dirty="0" smtClean="0"/>
              <a:t>Cherenkov </a:t>
            </a:r>
            <a:r>
              <a:rPr lang="de-DE" dirty="0" err="1" smtClean="0"/>
              <a:t>cone</a:t>
            </a:r>
            <a:r>
              <a:rPr lang="de-DE" dirty="0" smtClean="0"/>
              <a:t> in </a:t>
            </a:r>
            <a:r>
              <a:rPr lang="de-DE" dirty="0" err="1" smtClean="0"/>
              <a:t>IceCube</a:t>
            </a:r>
            <a:endParaRPr lang="en-US" dirty="0"/>
          </a:p>
        </p:txBody>
      </p:sp>
      <p:pic>
        <p:nvPicPr>
          <p:cNvPr id="4" name="layers_up_inf_pani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700807"/>
            <a:ext cx="5976664" cy="51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de-DE" smtClean="0"/>
              <a:t>Light transmission in ocean</a:t>
            </a:r>
          </a:p>
        </p:txBody>
      </p:sp>
      <p:pic>
        <p:nvPicPr>
          <p:cNvPr id="133122" name="Bild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484313"/>
            <a:ext cx="8007350" cy="4897437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5364" name="Textfeld 1"/>
          <p:cNvSpPr txBox="1">
            <a:spLocks noChangeArrowheads="1"/>
          </p:cNvSpPr>
          <p:nvPr/>
        </p:nvSpPr>
        <p:spPr bwMode="auto">
          <a:xfrm>
            <a:off x="5651500" y="1082675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… no problem with uniformity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0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734050"/>
            <a:ext cx="1663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1"/>
          <p:cNvSpPr txBox="1">
            <a:spLocks noChangeArrowheads="1"/>
          </p:cNvSpPr>
          <p:nvPr/>
        </p:nvSpPr>
        <p:spPr bwMode="auto">
          <a:xfrm>
            <a:off x="323850" y="5275263"/>
            <a:ext cx="61928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33CCCC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fr-FR">
              <a:sym typeface="Wingdings" pitchFamily="2" charset="2"/>
            </a:endParaRPr>
          </a:p>
        </p:txBody>
      </p:sp>
      <p:sp>
        <p:nvSpPr>
          <p:cNvPr id="15364" name="Text Box 24"/>
          <p:cNvSpPr txBox="1">
            <a:spLocks noChangeArrowheads="1"/>
          </p:cNvSpPr>
          <p:nvPr/>
        </p:nvSpPr>
        <p:spPr bwMode="auto">
          <a:xfrm>
            <a:off x="350838" y="4745038"/>
            <a:ext cx="8280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aseline="30000"/>
              <a:t> 40</a:t>
            </a:r>
            <a:r>
              <a:rPr lang="en-US"/>
              <a:t>K decays  and microorganisms (rate ~60 kHz, local coincidence ~ 12 Hz)</a:t>
            </a:r>
            <a:endParaRPr lang="fr-FR"/>
          </a:p>
          <a:p>
            <a:pPr eaLnBrk="1" hangingPunct="1">
              <a:buFontTx/>
              <a:buChar char="•"/>
            </a:pPr>
            <a:r>
              <a:rPr lang="en-US">
                <a:sym typeface="Wingdings" pitchFamily="2" charset="2"/>
              </a:rPr>
              <a:t> light bursts from macro-organisms  (triggered by currents)</a:t>
            </a:r>
            <a:endParaRPr lang="fr-FR">
              <a:sym typeface="Wingdings" pitchFamily="2" charset="2"/>
            </a:endParaRPr>
          </a:p>
          <a:p>
            <a:pPr eaLnBrk="1" hangingPunct="1"/>
            <a:endParaRPr lang="fr-FR"/>
          </a:p>
        </p:txBody>
      </p:sp>
      <p:sp>
        <p:nvSpPr>
          <p:cNvPr id="16389" name="Freeform 26"/>
          <p:cNvSpPr>
            <a:spLocks/>
          </p:cNvSpPr>
          <p:nvPr/>
        </p:nvSpPr>
        <p:spPr bwMode="auto">
          <a:xfrm>
            <a:off x="190500" y="3309938"/>
            <a:ext cx="1195388" cy="1439862"/>
          </a:xfrm>
          <a:custGeom>
            <a:avLst/>
            <a:gdLst>
              <a:gd name="T0" fmla="*/ 2147483647 w 794"/>
              <a:gd name="T1" fmla="*/ 2147483647 h 930"/>
              <a:gd name="T2" fmla="*/ 0 w 794"/>
              <a:gd name="T3" fmla="*/ 2147483647 h 930"/>
              <a:gd name="T4" fmla="*/ 0 w 794"/>
              <a:gd name="T5" fmla="*/ 0 h 930"/>
              <a:gd name="T6" fmla="*/ 2147483647 w 794"/>
              <a:gd name="T7" fmla="*/ 0 h 930"/>
              <a:gd name="T8" fmla="*/ 0 60000 65536"/>
              <a:gd name="T9" fmla="*/ 0 60000 65536"/>
              <a:gd name="T10" fmla="*/ 0 60000 65536"/>
              <a:gd name="T11" fmla="*/ 0 60000 65536"/>
              <a:gd name="T12" fmla="*/ 0 w 794"/>
              <a:gd name="T13" fmla="*/ 0 h 930"/>
              <a:gd name="T14" fmla="*/ 794 w 794"/>
              <a:gd name="T15" fmla="*/ 930 h 9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4" h="930">
                <a:moveTo>
                  <a:pt x="91" y="930"/>
                </a:moveTo>
                <a:lnTo>
                  <a:pt x="0" y="907"/>
                </a:lnTo>
                <a:lnTo>
                  <a:pt x="0" y="0"/>
                </a:lnTo>
                <a:lnTo>
                  <a:pt x="794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Rectangle 27"/>
          <p:cNvSpPr>
            <a:spLocks noChangeArrowheads="1"/>
          </p:cNvSpPr>
          <p:nvPr/>
        </p:nvSpPr>
        <p:spPr bwMode="auto">
          <a:xfrm>
            <a:off x="350838" y="4283075"/>
            <a:ext cx="4159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33CCCC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it-IT" sz="2000" b="1"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</p:txBody>
      </p:sp>
      <p:sp>
        <p:nvSpPr>
          <p:cNvPr id="16391" name="Line 23"/>
          <p:cNvSpPr>
            <a:spLocks noChangeShapeType="1"/>
          </p:cNvSpPr>
          <p:nvPr/>
        </p:nvSpPr>
        <p:spPr bwMode="auto">
          <a:xfrm>
            <a:off x="1401763" y="3313113"/>
            <a:ext cx="7013575" cy="0"/>
          </a:xfrm>
          <a:prstGeom prst="line">
            <a:avLst/>
          </a:prstGeom>
          <a:noFill/>
          <a:ln w="4445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Segnaposto numero diapositiva 31"/>
          <p:cNvSpPr txBox="1">
            <a:spLocks noGrp="1"/>
          </p:cNvSpPr>
          <p:nvPr/>
        </p:nvSpPr>
        <p:spPr bwMode="auto">
          <a:xfrm>
            <a:off x="7010400" y="65595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C98C43C-3198-4C89-AAB0-ED61E730E37B}" type="slidenum">
              <a:rPr lang="it-IT" sz="14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algn="r" eaLnBrk="1" hangingPunct="1"/>
              <a:t>15</a:t>
            </a:fld>
            <a:endParaRPr lang="it-IT" sz="140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16393" name="Segnaposto piè di pagina 32"/>
          <p:cNvSpPr txBox="1">
            <a:spLocks noGrp="1"/>
          </p:cNvSpPr>
          <p:nvPr/>
        </p:nvSpPr>
        <p:spPr bwMode="auto">
          <a:xfrm>
            <a:off x="4764088" y="6557963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14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Miami2009</a:t>
            </a:r>
          </a:p>
        </p:txBody>
      </p:sp>
      <p:pic>
        <p:nvPicPr>
          <p:cNvPr id="16394" name="Picture 17" descr="Median_Rate_PublicPlot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628775"/>
            <a:ext cx="877093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hteck 25"/>
          <p:cNvSpPr>
            <a:spLocks noChangeArrowheads="1"/>
          </p:cNvSpPr>
          <p:nvPr/>
        </p:nvSpPr>
        <p:spPr bwMode="auto">
          <a:xfrm>
            <a:off x="323850" y="333375"/>
            <a:ext cx="82296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4000">
                <a:solidFill>
                  <a:schemeClr val="bg2"/>
                </a:solidFill>
              </a:rPr>
              <a:t>….the crux of natural media</a:t>
            </a:r>
          </a:p>
        </p:txBody>
      </p:sp>
      <p:sp>
        <p:nvSpPr>
          <p:cNvPr id="16396" name="Linie 26"/>
          <p:cNvSpPr>
            <a:spLocks noChangeShapeType="1"/>
          </p:cNvSpPr>
          <p:nvPr/>
        </p:nvSpPr>
        <p:spPr bwMode="auto">
          <a:xfrm>
            <a:off x="684213" y="4149725"/>
            <a:ext cx="647700" cy="0"/>
          </a:xfrm>
          <a:prstGeom prst="line">
            <a:avLst/>
          </a:prstGeom>
          <a:noFill/>
          <a:ln w="57150">
            <a:solidFill>
              <a:srgbClr xmlns:mc="http://schemas.openxmlformats.org/markup-compatibility/2006" xmlns:a14="http://schemas.microsoft.com/office/drawing/2010/main" val="FF9933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Rechteck 27"/>
          <p:cNvSpPr>
            <a:spLocks noChangeArrowheads="1"/>
          </p:cNvSpPr>
          <p:nvPr/>
        </p:nvSpPr>
        <p:spPr bwMode="auto">
          <a:xfrm>
            <a:off x="0" y="4005263"/>
            <a:ext cx="742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xmlns:mc="http://schemas.openxmlformats.org/markup-compatibility/2006" xmlns:a14="http://schemas.microsoft.com/office/drawing/2010/main" val="FF9933" mc:Ignorable=""/>
                </a:solidFill>
              </a:rPr>
              <a:t>60 kHz</a:t>
            </a:r>
            <a:endParaRPr lang="de-DE" sz="1400">
              <a:solidFill>
                <a:srgbClr xmlns:mc="http://schemas.openxmlformats.org/markup-compatibility/2006" xmlns:a14="http://schemas.microsoft.com/office/drawing/2010/main" val="FF9933" mc:Ignorable=""/>
              </a:solidFill>
            </a:endParaRPr>
          </a:p>
        </p:txBody>
      </p:sp>
      <p:sp>
        <p:nvSpPr>
          <p:cNvPr id="16398" name="Textfeld 28"/>
          <p:cNvSpPr txBox="1">
            <a:spLocks noChangeArrowheads="1"/>
          </p:cNvSpPr>
          <p:nvPr/>
        </p:nvSpPr>
        <p:spPr bwMode="auto">
          <a:xfrm>
            <a:off x="755650" y="1196975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… also in ocean water:</a:t>
            </a: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395288" y="5610225"/>
            <a:ext cx="3589337" cy="1036638"/>
            <a:chOff x="395288" y="5610225"/>
            <a:chExt cx="3589337" cy="1036638"/>
          </a:xfrm>
        </p:grpSpPr>
        <p:pic>
          <p:nvPicPr>
            <p:cNvPr id="16400" name="Bild 29" descr="kern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236">
              <a:off x="887413" y="5718175"/>
              <a:ext cx="477837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Linie 30"/>
            <p:cNvSpPr>
              <a:spLocks noChangeShapeType="1"/>
            </p:cNvSpPr>
            <p:nvPr/>
          </p:nvSpPr>
          <p:spPr bwMode="auto">
            <a:xfrm rot="17503236" flipV="1">
              <a:off x="1454150" y="6005513"/>
              <a:ext cx="60325" cy="288925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F9933" mc:Ignorable="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02" name="Textfeld 31"/>
            <p:cNvSpPr txBox="1">
              <a:spLocks noChangeArrowheads="1"/>
            </p:cNvSpPr>
            <p:nvPr/>
          </p:nvSpPr>
          <p:spPr bwMode="auto">
            <a:xfrm>
              <a:off x="1042988" y="6381750"/>
              <a:ext cx="654050" cy="26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200" baseline="30000"/>
                <a:t>40</a:t>
              </a:r>
              <a:r>
                <a:rPr lang="de-DE" sz="1200"/>
                <a:t>K</a:t>
              </a:r>
            </a:p>
          </p:txBody>
        </p:sp>
        <p:sp>
          <p:nvSpPr>
            <p:cNvPr id="16403" name="Textfeld 32"/>
            <p:cNvSpPr txBox="1">
              <a:spLocks noChangeArrowheads="1"/>
            </p:cNvSpPr>
            <p:nvPr/>
          </p:nvSpPr>
          <p:spPr bwMode="auto">
            <a:xfrm>
              <a:off x="395288" y="5661025"/>
              <a:ext cx="654050" cy="26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200" baseline="30000"/>
                <a:t>40</a:t>
              </a:r>
              <a:r>
                <a:rPr lang="de-DE" sz="1200"/>
                <a:t>Ca</a:t>
              </a:r>
            </a:p>
          </p:txBody>
        </p:sp>
        <p:pic>
          <p:nvPicPr>
            <p:cNvPr id="16404" name="Bild 34" descr="kern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236">
              <a:off x="1530350" y="6167438"/>
              <a:ext cx="477838" cy="43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5" name="Linie 35"/>
            <p:cNvSpPr>
              <a:spLocks noChangeShapeType="1"/>
            </p:cNvSpPr>
            <p:nvPr/>
          </p:nvSpPr>
          <p:spPr bwMode="auto">
            <a:xfrm flipV="1">
              <a:off x="1476375" y="5734050"/>
              <a:ext cx="1366838" cy="144463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F9933" mc:Ignorable="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Textfeld 36"/>
            <p:cNvSpPr txBox="1">
              <a:spLocks noChangeArrowheads="1"/>
            </p:cNvSpPr>
            <p:nvPr/>
          </p:nvSpPr>
          <p:spPr bwMode="auto">
            <a:xfrm>
              <a:off x="1671638" y="5610225"/>
              <a:ext cx="3016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/>
                <a:t>e</a:t>
              </a:r>
              <a:r>
                <a:rPr lang="de-DE" sz="1200" baseline="30000"/>
                <a:t>-</a:t>
              </a:r>
            </a:p>
          </p:txBody>
        </p:sp>
        <p:sp>
          <p:nvSpPr>
            <p:cNvPr id="16407" name="Freihandform 37"/>
            <p:cNvSpPr>
              <a:spLocks/>
            </p:cNvSpPr>
            <p:nvPr/>
          </p:nvSpPr>
          <p:spPr bwMode="auto">
            <a:xfrm rot="20587375" flipV="1">
              <a:off x="1908175" y="5661025"/>
              <a:ext cx="719138" cy="73025"/>
            </a:xfrm>
            <a:custGeom>
              <a:avLst/>
              <a:gdLst>
                <a:gd name="T0" fmla="*/ 0 w 1043"/>
                <a:gd name="T1" fmla="*/ 0 h 95"/>
                <a:gd name="T2" fmla="*/ 2147483647 w 1043"/>
                <a:gd name="T3" fmla="*/ 2147483647 h 95"/>
                <a:gd name="T4" fmla="*/ 2147483647 w 1043"/>
                <a:gd name="T5" fmla="*/ 0 h 95"/>
                <a:gd name="T6" fmla="*/ 2147483647 w 1043"/>
                <a:gd name="T7" fmla="*/ 2147483647 h 95"/>
                <a:gd name="T8" fmla="*/ 2147483647 w 1043"/>
                <a:gd name="T9" fmla="*/ 0 h 95"/>
                <a:gd name="T10" fmla="*/ 2147483647 w 1043"/>
                <a:gd name="T11" fmla="*/ 2147483647 h 95"/>
                <a:gd name="T12" fmla="*/ 2147483647 w 1043"/>
                <a:gd name="T13" fmla="*/ 2147483647 h 95"/>
                <a:gd name="T14" fmla="*/ 2147483647 w 1043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3" h="95">
                  <a:moveTo>
                    <a:pt x="0" y="0"/>
                  </a:moveTo>
                  <a:cubicBezTo>
                    <a:pt x="64" y="45"/>
                    <a:pt x="128" y="91"/>
                    <a:pt x="181" y="91"/>
                  </a:cubicBezTo>
                  <a:cubicBezTo>
                    <a:pt x="234" y="91"/>
                    <a:pt x="264" y="0"/>
                    <a:pt x="317" y="0"/>
                  </a:cubicBezTo>
                  <a:cubicBezTo>
                    <a:pt x="370" y="0"/>
                    <a:pt x="439" y="91"/>
                    <a:pt x="499" y="91"/>
                  </a:cubicBezTo>
                  <a:cubicBezTo>
                    <a:pt x="559" y="91"/>
                    <a:pt x="620" y="0"/>
                    <a:pt x="680" y="0"/>
                  </a:cubicBezTo>
                  <a:cubicBezTo>
                    <a:pt x="740" y="0"/>
                    <a:pt x="814" y="87"/>
                    <a:pt x="862" y="91"/>
                  </a:cubicBezTo>
                  <a:cubicBezTo>
                    <a:pt x="910" y="95"/>
                    <a:pt x="939" y="36"/>
                    <a:pt x="969" y="23"/>
                  </a:cubicBezTo>
                  <a:cubicBezTo>
                    <a:pt x="999" y="10"/>
                    <a:pt x="1028" y="16"/>
                    <a:pt x="1043" y="14"/>
                  </a:cubicBezTo>
                </a:path>
              </a:pathLst>
            </a:custGeom>
            <a:noFill/>
            <a:ln w="38100" cap="flat" cmpd="sng">
              <a:solidFill>
                <a:srgbClr xmlns:mc="http://schemas.openxmlformats.org/markup-compatibility/2006" xmlns:a14="http://schemas.microsoft.com/office/drawing/2010/main" val="FF9933" mc:Ignorable="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08" name="Freihandform 38"/>
            <p:cNvSpPr>
              <a:spLocks/>
            </p:cNvSpPr>
            <p:nvPr/>
          </p:nvSpPr>
          <p:spPr bwMode="auto">
            <a:xfrm rot="900822" flipV="1">
              <a:off x="2124075" y="5876925"/>
              <a:ext cx="719138" cy="73025"/>
            </a:xfrm>
            <a:custGeom>
              <a:avLst/>
              <a:gdLst>
                <a:gd name="T0" fmla="*/ 0 w 1043"/>
                <a:gd name="T1" fmla="*/ 0 h 95"/>
                <a:gd name="T2" fmla="*/ 2147483647 w 1043"/>
                <a:gd name="T3" fmla="*/ 2147483647 h 95"/>
                <a:gd name="T4" fmla="*/ 2147483647 w 1043"/>
                <a:gd name="T5" fmla="*/ 0 h 95"/>
                <a:gd name="T6" fmla="*/ 2147483647 w 1043"/>
                <a:gd name="T7" fmla="*/ 2147483647 h 95"/>
                <a:gd name="T8" fmla="*/ 2147483647 w 1043"/>
                <a:gd name="T9" fmla="*/ 0 h 95"/>
                <a:gd name="T10" fmla="*/ 2147483647 w 1043"/>
                <a:gd name="T11" fmla="*/ 2147483647 h 95"/>
                <a:gd name="T12" fmla="*/ 2147483647 w 1043"/>
                <a:gd name="T13" fmla="*/ 2147483647 h 95"/>
                <a:gd name="T14" fmla="*/ 2147483647 w 1043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3" h="95">
                  <a:moveTo>
                    <a:pt x="0" y="0"/>
                  </a:moveTo>
                  <a:cubicBezTo>
                    <a:pt x="64" y="45"/>
                    <a:pt x="128" y="91"/>
                    <a:pt x="181" y="91"/>
                  </a:cubicBezTo>
                  <a:cubicBezTo>
                    <a:pt x="234" y="91"/>
                    <a:pt x="264" y="0"/>
                    <a:pt x="317" y="0"/>
                  </a:cubicBezTo>
                  <a:cubicBezTo>
                    <a:pt x="370" y="0"/>
                    <a:pt x="439" y="91"/>
                    <a:pt x="499" y="91"/>
                  </a:cubicBezTo>
                  <a:cubicBezTo>
                    <a:pt x="559" y="91"/>
                    <a:pt x="620" y="0"/>
                    <a:pt x="680" y="0"/>
                  </a:cubicBezTo>
                  <a:cubicBezTo>
                    <a:pt x="740" y="0"/>
                    <a:pt x="814" y="87"/>
                    <a:pt x="862" y="91"/>
                  </a:cubicBezTo>
                  <a:cubicBezTo>
                    <a:pt x="910" y="95"/>
                    <a:pt x="939" y="36"/>
                    <a:pt x="969" y="23"/>
                  </a:cubicBezTo>
                  <a:cubicBezTo>
                    <a:pt x="999" y="10"/>
                    <a:pt x="1028" y="16"/>
                    <a:pt x="1043" y="14"/>
                  </a:cubicBezTo>
                </a:path>
              </a:pathLst>
            </a:custGeom>
            <a:noFill/>
            <a:ln w="38100" cap="flat" cmpd="sng">
              <a:solidFill>
                <a:srgbClr xmlns:mc="http://schemas.openxmlformats.org/markup-compatibility/2006" xmlns:a14="http://schemas.microsoft.com/office/drawing/2010/main" val="FF9933" mc:Ignorable="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09" name="Textfeld 40"/>
            <p:cNvSpPr txBox="1">
              <a:spLocks noChangeArrowheads="1"/>
            </p:cNvSpPr>
            <p:nvPr/>
          </p:nvSpPr>
          <p:spPr bwMode="auto">
            <a:xfrm>
              <a:off x="2484438" y="6092825"/>
              <a:ext cx="150018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/>
                <a:t>Cherenkov photons</a:t>
              </a: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Bild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79600"/>
            <a:ext cx="5191125" cy="2828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hteck 25"/>
          <p:cNvSpPr>
            <a:spLocks noChangeArrowheads="1"/>
          </p:cNvSpPr>
          <p:nvPr/>
        </p:nvSpPr>
        <p:spPr bwMode="auto">
          <a:xfrm>
            <a:off x="295275" y="333375"/>
            <a:ext cx="87122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de-DE" sz="4000">
                <a:solidFill>
                  <a:schemeClr val="bg2"/>
                </a:solidFill>
              </a:rPr>
              <a:t>….the nice thing about natural media</a:t>
            </a:r>
          </a:p>
        </p:txBody>
      </p:sp>
      <p:pic>
        <p:nvPicPr>
          <p:cNvPr id="183299" name="Bild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9425" y="1844675"/>
            <a:ext cx="3476625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feld 1"/>
          <p:cNvSpPr txBox="1">
            <a:spLocks noChangeArrowheads="1"/>
          </p:cNvSpPr>
          <p:nvPr/>
        </p:nvSpPr>
        <p:spPr bwMode="auto">
          <a:xfrm>
            <a:off x="468313" y="5589588"/>
            <a:ext cx="609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Almost daily detection of sperm whales …. </a:t>
            </a:r>
          </a:p>
          <a:p>
            <a:pPr eaLnBrk="1" hangingPunct="1"/>
            <a:r>
              <a:rPr lang="de-DE"/>
              <a:t>urprise, as they had been thought to have disappeared  …</a:t>
            </a:r>
            <a:endParaRPr lang="en-US"/>
          </a:p>
        </p:txBody>
      </p:sp>
      <p:sp>
        <p:nvSpPr>
          <p:cNvPr id="17414" name="Textfeld 3"/>
          <p:cNvSpPr txBox="1">
            <a:spLocks noChangeArrowheads="1"/>
          </p:cNvSpPr>
          <p:nvPr/>
        </p:nvSpPr>
        <p:spPr bwMode="auto">
          <a:xfrm>
            <a:off x="5559425" y="3257550"/>
            <a:ext cx="3608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Acoustic signal in 0-25 kHz range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22275" y="188913"/>
            <a:ext cx="8229600" cy="863600"/>
          </a:xfrm>
        </p:spPr>
        <p:txBody>
          <a:bodyPr/>
          <a:lstStyle/>
          <a:p>
            <a:pPr eaLnBrk="1" hangingPunct="1"/>
            <a:r>
              <a:rPr lang="de-DE" smtClean="0"/>
              <a:t>Comparison of experiments</a:t>
            </a:r>
          </a:p>
        </p:txBody>
      </p:sp>
      <p:graphicFrame>
        <p:nvGraphicFramePr>
          <p:cNvPr id="16475" name="Gruppierung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37574"/>
              </p:ext>
            </p:extLst>
          </p:nvPr>
        </p:nvGraphicFramePr>
        <p:xfrm>
          <a:off x="407988" y="1196975"/>
          <a:ext cx="8256587" cy="4694240"/>
        </p:xfrm>
        <a:graphic>
          <a:graphicData uri="http://schemas.openxmlformats.org/drawingml/2006/table">
            <a:tbl>
              <a:tblPr/>
              <a:tblGrid>
                <a:gridCol w="2592387"/>
                <a:gridCol w="1871663"/>
                <a:gridCol w="1728787"/>
                <a:gridCol w="2063750"/>
              </a:tblGrid>
              <a:tr h="457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333399" mc:Ignorable=""/>
                          </a:solidFill>
                          <a:effectLst/>
                          <a:latin typeface="Arial" charset="0"/>
                        </a:rPr>
                        <a:t>IceCube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333399" mc:Ignorable=""/>
                          </a:solidFill>
                          <a:effectLst/>
                          <a:latin typeface="Arial" charset="0"/>
                        </a:rPr>
                        <a:t>DeepCore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333399" mc:Ignorable=""/>
                          </a:solidFill>
                          <a:effectLst/>
                          <a:latin typeface="Arial" charset="0"/>
                        </a:rPr>
                        <a:t>Antares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Absorption length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35 m – 230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230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C00000" mc:Ignorable=""/>
                          </a:solidFill>
                          <a:effectLst/>
                          <a:latin typeface="Arial" charset="0"/>
                        </a:rPr>
                        <a:t>30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395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Scattering length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4 m – 70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20 m - 70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40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Depth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1450-2450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2250-2400 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1975-2375 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365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Noise rate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540 Hz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680 Hz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 70000 Hz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Detector volume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9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1.3 x 10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3.5 x 10</a:t>
                      </a:r>
                      <a:r>
                        <a:rPr kumimoji="0" lang="de-DE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m</a:t>
                      </a:r>
                      <a:r>
                        <a:rPr kumimoji="0" lang="de-DE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425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Sky coverage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(4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high E)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(4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veto)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~3.5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 (4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π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 high E)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0000" mc:Ignorable="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</a:tr>
              <a:tr h="411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µ Energy resolution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 35% in LogE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 40% in LogE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411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µ angular resolution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~0.5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o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(100 TeV)</a:t>
                      </a:r>
                      <a:endParaRPr kumimoji="0" lang="de-DE" sz="1800" b="0" i="0" u="none" strike="noStrike" cap="none" normalizeH="0" baseline="3000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0000" mc:Ignorable="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~10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(50 GeV)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~0.1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o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(100 TeV)</a:t>
                      </a:r>
                      <a:endParaRPr kumimoji="0" lang="de-DE" sz="1800" b="0" i="0" u="none" strike="noStrike" cap="none" normalizeH="0" baseline="3000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37716" mc:Ignorable=""/>
                        </a:solidFill>
                        <a:effectLst/>
                        <a:latin typeface="Arial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Cascade Eresolution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~ 11% in LogE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 40% in LogE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F3F4" mc:Ignorable="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Cascade angular r.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~30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~ 5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o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-10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</a:tr>
              <a:tr h="3714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charset="0"/>
                        </a:rPr>
                        <a:t>Background rejection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hard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0000" mc:Ignorable=""/>
                          </a:solidFill>
                          <a:effectLst/>
                          <a:latin typeface="Arial" charset="0"/>
                        </a:rPr>
                        <a:t>hard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37716" mc:Ignorable=""/>
                          </a:solidFill>
                          <a:effectLst/>
                          <a:latin typeface="Arial" charset="0"/>
                        </a:rPr>
                        <a:t>relatively easy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3F9FA" mc:Ignorable=""/>
                    </a:solidFill>
                  </a:tcPr>
                </a:tc>
              </a:tr>
            </a:tbl>
          </a:graphicData>
        </a:graphic>
      </p:graphicFrame>
      <p:sp>
        <p:nvSpPr>
          <p:cNvPr id="18502" name="Textfeld 3"/>
          <p:cNvSpPr txBox="1">
            <a:spLocks noChangeArrowheads="1"/>
          </p:cNvSpPr>
          <p:nvPr/>
        </p:nvSpPr>
        <p:spPr bwMode="auto">
          <a:xfrm>
            <a:off x="1276350" y="6169025"/>
            <a:ext cx="651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Look at sky coverage and angular resolution in more detail 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hteck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06437"/>
          </a:xfrm>
        </p:spPr>
        <p:txBody>
          <a:bodyPr/>
          <a:lstStyle/>
          <a:p>
            <a:r>
              <a:rPr lang="de-DE" smtClean="0"/>
              <a:t>… complementarity</a:t>
            </a:r>
          </a:p>
        </p:txBody>
      </p:sp>
      <p:pic>
        <p:nvPicPr>
          <p:cNvPr id="19459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360488"/>
            <a:ext cx="4572000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pic>
        <p:nvPicPr>
          <p:cNvPr id="17412" name="Bild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56723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14726" name="Textfeld 6"/>
          <p:cNvSpPr txBox="1">
            <a:spLocks noChangeArrowheads="1"/>
          </p:cNvSpPr>
          <p:nvPr/>
        </p:nvSpPr>
        <p:spPr bwMode="auto">
          <a:xfrm>
            <a:off x="4959350" y="5589588"/>
            <a:ext cx="42354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/>
              <a:t>but: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potential </a:t>
            </a:r>
            <a:r>
              <a:rPr lang="de-DE" err="1"/>
              <a:t>interesting</a:t>
            </a:r>
            <a:r>
              <a:rPr lang="de-DE"/>
              <a:t> (</a:t>
            </a:r>
            <a:r>
              <a:rPr lang="de-DE" err="1"/>
              <a:t>galactic</a:t>
            </a:r>
            <a:r>
              <a:rPr lang="de-DE"/>
              <a:t>)</a:t>
            </a:r>
          </a:p>
          <a:p>
            <a:pPr>
              <a:defRPr/>
            </a:pPr>
            <a:r>
              <a:rPr lang="de-DE" err="1"/>
              <a:t>sources</a:t>
            </a:r>
            <a:r>
              <a:rPr lang="de-DE"/>
              <a:t> in Antares </a:t>
            </a:r>
            <a:r>
              <a:rPr lang="de-DE" err="1"/>
              <a:t>field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view</a:t>
            </a:r>
            <a:r>
              <a:rPr lang="de-DE"/>
              <a:t> </a:t>
            </a:r>
          </a:p>
        </p:txBody>
      </p:sp>
      <p:sp>
        <p:nvSpPr>
          <p:cNvPr id="414727" name="Textfeld 7"/>
          <p:cNvSpPr txBox="1">
            <a:spLocks noChangeArrowheads="1"/>
          </p:cNvSpPr>
          <p:nvPr/>
        </p:nvSpPr>
        <p:spPr bwMode="auto">
          <a:xfrm>
            <a:off x="5364163" y="1557338"/>
            <a:ext cx="1841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414728" name="Rechteck 8"/>
          <p:cNvSpPr>
            <a:spLocks noChangeArrowheads="1"/>
          </p:cNvSpPr>
          <p:nvPr/>
        </p:nvSpPr>
        <p:spPr bwMode="auto">
          <a:xfrm>
            <a:off x="4932363" y="4797425"/>
            <a:ext cx="3638550" cy="6953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15000"/>
              </a:spcBef>
              <a:spcAft>
                <a:spcPct val="10000"/>
              </a:spcAft>
              <a:defRPr/>
            </a:pPr>
            <a:r>
              <a:rPr lang="en-GB" dirty="0"/>
              <a:t>In Mediterranean, </a:t>
            </a:r>
            <a:r>
              <a:rPr lang="en-GB" dirty="0">
                <a:sym typeface="Wingdings" pitchFamily="2" charset="2"/>
              </a:rPr>
              <a:t>visibility can be 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limited to less than  24h per day</a:t>
            </a:r>
          </a:p>
        </p:txBody>
      </p:sp>
      <p:sp>
        <p:nvSpPr>
          <p:cNvPr id="414729" name="Rechteck 9"/>
          <p:cNvSpPr>
            <a:spLocks noChangeArrowheads="1"/>
          </p:cNvSpPr>
          <p:nvPr/>
        </p:nvSpPr>
        <p:spPr bwMode="auto">
          <a:xfrm>
            <a:off x="3708400" y="908050"/>
            <a:ext cx="5759450" cy="393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15000"/>
              </a:spcBef>
              <a:spcAft>
                <a:spcPct val="10000"/>
              </a:spcAft>
              <a:defRPr/>
            </a:pPr>
            <a:r>
              <a:rPr lang="en-GB">
                <a:solidFill>
                  <a:schemeClr val="accent2"/>
                </a:solidFill>
              </a:rPr>
              <a:t>2</a:t>
            </a:r>
            <a:r>
              <a:rPr lang="en-GB">
                <a:solidFill>
                  <a:schemeClr val="accent2"/>
                </a:solidFill>
                <a:sym typeface="Symbol" pitchFamily="18" charset="2"/>
              </a:rPr>
              <a:t></a:t>
            </a:r>
            <a:r>
              <a:rPr lang="en-GB">
                <a:solidFill>
                  <a:schemeClr val="accent2"/>
                </a:solidFill>
              </a:rPr>
              <a:t> downward  sensitivity assumed …</a:t>
            </a:r>
          </a:p>
        </p:txBody>
      </p:sp>
      <p:sp>
        <p:nvSpPr>
          <p:cNvPr id="414730" name="Textfeld 10"/>
          <p:cNvSpPr txBox="1">
            <a:spLocks noChangeArrowheads="1"/>
          </p:cNvSpPr>
          <p:nvPr/>
        </p:nvSpPr>
        <p:spPr bwMode="auto">
          <a:xfrm>
            <a:off x="323850" y="6491288"/>
            <a:ext cx="7967663" cy="3698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accent2"/>
                </a:solidFill>
              </a:rPr>
              <a:t>… </a:t>
            </a:r>
            <a:r>
              <a:rPr lang="de-DE" dirty="0" err="1">
                <a:solidFill>
                  <a:schemeClr val="accent2"/>
                </a:solidFill>
              </a:rPr>
              <a:t>at</a:t>
            </a:r>
            <a:r>
              <a:rPr lang="de-DE" dirty="0">
                <a:solidFill>
                  <a:schemeClr val="accent2"/>
                </a:solidFill>
              </a:rPr>
              <a:t> high </a:t>
            </a:r>
            <a:r>
              <a:rPr lang="de-DE" dirty="0" err="1">
                <a:solidFill>
                  <a:schemeClr val="accent2"/>
                </a:solidFill>
              </a:rPr>
              <a:t>energies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and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by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use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of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vetos</a:t>
            </a:r>
            <a:r>
              <a:rPr lang="de-DE" dirty="0">
                <a:solidFill>
                  <a:schemeClr val="accent2"/>
                </a:solidFill>
              </a:rPr>
              <a:t>, </a:t>
            </a:r>
            <a:r>
              <a:rPr lang="de-DE" dirty="0" err="1">
                <a:solidFill>
                  <a:schemeClr val="accent2"/>
                </a:solidFill>
              </a:rPr>
              <a:t>coverage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can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be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extended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4 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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4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6" grpId="0"/>
      <p:bldP spid="414728" grpId="0"/>
      <p:bldP spid="4147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Bild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b="905"/>
          <a:stretch>
            <a:fillRect/>
          </a:stretch>
        </p:blipFill>
        <p:spPr>
          <a:xfrm>
            <a:off x="684213" y="1268413"/>
            <a:ext cx="7827962" cy="50403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0483" name="Rechteck 3"/>
          <p:cNvSpPr>
            <a:spLocks noGrp="1" noChangeArrowheads="1"/>
          </p:cNvSpPr>
          <p:nvPr>
            <p:ph type="title"/>
          </p:nvPr>
        </p:nvSpPr>
        <p:spPr>
          <a:xfrm>
            <a:off x="330200" y="231775"/>
            <a:ext cx="8447088" cy="654050"/>
          </a:xfrm>
        </p:spPr>
        <p:txBody>
          <a:bodyPr/>
          <a:lstStyle/>
          <a:p>
            <a:pPr eaLnBrk="1" hangingPunct="1"/>
            <a:r>
              <a:rPr lang="en-GB" smtClean="0"/>
              <a:t>…potential sources and field of view</a:t>
            </a:r>
          </a:p>
        </p:txBody>
      </p:sp>
      <p:sp>
        <p:nvSpPr>
          <p:cNvPr id="20484" name="Textfeld 4"/>
          <p:cNvSpPr txBox="1">
            <a:spLocks noChangeArrowheads="1"/>
          </p:cNvSpPr>
          <p:nvPr/>
        </p:nvSpPr>
        <p:spPr bwMode="auto">
          <a:xfrm>
            <a:off x="5532438" y="372903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200">
                <a:solidFill>
                  <a:schemeClr val="bg1"/>
                </a:solidFill>
              </a:rPr>
              <a:t>&gt; 75%</a:t>
            </a:r>
          </a:p>
        </p:txBody>
      </p:sp>
      <p:sp>
        <p:nvSpPr>
          <p:cNvPr id="20485" name="Textfeld 5"/>
          <p:cNvSpPr txBox="1">
            <a:spLocks noChangeArrowheads="1"/>
          </p:cNvSpPr>
          <p:nvPr/>
        </p:nvSpPr>
        <p:spPr bwMode="auto">
          <a:xfrm>
            <a:off x="3233738" y="3633788"/>
            <a:ext cx="9842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xmlns:mc="http://schemas.openxmlformats.org/markup-compatibility/2006" val="FF99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200">
                <a:solidFill>
                  <a:srgbClr xmlns:mc="http://schemas.openxmlformats.org/markup-compatibility/2006" xmlns:a14="http://schemas.microsoft.com/office/drawing/2010/main" val="663300" mc:Ignorable=""/>
                </a:solidFill>
              </a:rPr>
              <a:t>&gt; 25%</a:t>
            </a:r>
          </a:p>
        </p:txBody>
      </p:sp>
      <p:sp>
        <p:nvSpPr>
          <p:cNvPr id="20486" name="Linie 6"/>
          <p:cNvSpPr>
            <a:spLocks noChangeShapeType="1"/>
          </p:cNvSpPr>
          <p:nvPr/>
        </p:nvSpPr>
        <p:spPr bwMode="auto">
          <a:xfrm>
            <a:off x="1177925" y="900113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ie 7"/>
          <p:cNvSpPr>
            <a:spLocks noChangeShapeType="1"/>
          </p:cNvSpPr>
          <p:nvPr/>
        </p:nvSpPr>
        <p:spPr bwMode="auto">
          <a:xfrm>
            <a:off x="1136650" y="5943600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107950" y="6507163"/>
            <a:ext cx="8891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veto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atmospheric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neutrino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rejection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sensitivity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similar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Antares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647700"/>
          </a:xfrm>
        </p:spPr>
        <p:txBody>
          <a:bodyPr/>
          <a:lstStyle/>
          <a:p>
            <a:r>
              <a:rPr lang="de-DE" sz="3600" smtClean="0"/>
              <a:t>IceCube</a:t>
            </a:r>
          </a:p>
        </p:txBody>
      </p:sp>
      <p:pic>
        <p:nvPicPr>
          <p:cNvPr id="4099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70008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100" name="Textfeld 2"/>
          <p:cNvSpPr txBox="1">
            <a:spLocks noChangeArrowheads="1"/>
          </p:cNvSpPr>
          <p:nvPr/>
        </p:nvSpPr>
        <p:spPr bwMode="auto">
          <a:xfrm>
            <a:off x="7499350" y="1700213"/>
            <a:ext cx="1565275" cy="34163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Medium:</a:t>
            </a:r>
          </a:p>
          <a:p>
            <a:pPr eaLnBrk="1" hangingPunct="1"/>
            <a:r>
              <a:rPr lang="de-DE"/>
              <a:t>~ 3000 thick</a:t>
            </a:r>
          </a:p>
          <a:p>
            <a:pPr eaLnBrk="1" hangingPunct="1"/>
            <a:r>
              <a:rPr lang="de-DE"/>
              <a:t>   ice sheet</a:t>
            </a:r>
          </a:p>
          <a:p>
            <a:pPr eaLnBrk="1" hangingPunct="1"/>
            <a:r>
              <a:rPr lang="de-DE"/>
              <a:t>   -50</a:t>
            </a:r>
            <a:r>
              <a:rPr lang="de-DE" baseline="30000"/>
              <a:t>0</a:t>
            </a:r>
            <a:r>
              <a:rPr lang="de-DE"/>
              <a:t>- -20</a:t>
            </a:r>
            <a:r>
              <a:rPr lang="de-DE" baseline="30000"/>
              <a:t>0 </a:t>
            </a:r>
            <a:r>
              <a:rPr lang="de-DE"/>
              <a:t>C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 b="1"/>
              <a:t>Location: </a:t>
            </a:r>
          </a:p>
          <a:p>
            <a:pPr eaLnBrk="1" hangingPunct="1"/>
            <a:r>
              <a:rPr lang="de-DE"/>
              <a:t>Geographic</a:t>
            </a:r>
          </a:p>
          <a:p>
            <a:pPr eaLnBrk="1" hangingPunct="1"/>
            <a:r>
              <a:rPr lang="de-DE"/>
              <a:t>South Pole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 b="1"/>
              <a:t>Access: </a:t>
            </a:r>
          </a:p>
          <a:p>
            <a:pPr eaLnBrk="1" hangingPunct="1"/>
            <a:r>
              <a:rPr lang="de-DE"/>
              <a:t>Oct. – Febr.</a:t>
            </a:r>
          </a:p>
          <a:p>
            <a:pPr eaLnBrk="1" hangingPunct="1"/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uppieren 8"/>
          <p:cNvGrpSpPr>
            <a:grpSpLocks/>
          </p:cNvGrpSpPr>
          <p:nvPr/>
        </p:nvGrpSpPr>
        <p:grpSpPr bwMode="auto">
          <a:xfrm>
            <a:off x="179388" y="2084388"/>
            <a:ext cx="5329237" cy="3502025"/>
            <a:chOff x="1115616" y="1974850"/>
            <a:chExt cx="6630987" cy="4236087"/>
          </a:xfrm>
        </p:grpSpPr>
        <p:pic>
          <p:nvPicPr>
            <p:cNvPr id="21513" name="Bild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974850"/>
              <a:ext cx="6630987" cy="4236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Freihandform 7"/>
            <p:cNvSpPr/>
            <p:nvPr/>
          </p:nvSpPr>
          <p:spPr>
            <a:xfrm>
              <a:off x="2484479" y="2717989"/>
              <a:ext cx="4942130" cy="1236646"/>
            </a:xfrm>
            <a:custGeom>
              <a:avLst/>
              <a:gdLst>
                <a:gd name="connsiteX0" fmla="*/ 0 w 4941966"/>
                <a:gd name="connsiteY0" fmla="*/ 0 h 1237530"/>
                <a:gd name="connsiteX1" fmla="*/ 1346200 w 4941966"/>
                <a:gd name="connsiteY1" fmla="*/ 774700 h 1237530"/>
                <a:gd name="connsiteX2" fmla="*/ 2362200 w 4941966"/>
                <a:gd name="connsiteY2" fmla="*/ 1028700 h 1237530"/>
                <a:gd name="connsiteX3" fmla="*/ 4711700 w 4941966"/>
                <a:gd name="connsiteY3" fmla="*/ 1219200 h 1237530"/>
                <a:gd name="connsiteX4" fmla="*/ 4724400 w 4941966"/>
                <a:gd name="connsiteY4" fmla="*/ 1219200 h 123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41966" h="1237530">
                  <a:moveTo>
                    <a:pt x="0" y="0"/>
                  </a:moveTo>
                  <a:cubicBezTo>
                    <a:pt x="476250" y="301625"/>
                    <a:pt x="952500" y="603250"/>
                    <a:pt x="1346200" y="774700"/>
                  </a:cubicBezTo>
                  <a:cubicBezTo>
                    <a:pt x="1739900" y="946150"/>
                    <a:pt x="1801283" y="954617"/>
                    <a:pt x="2362200" y="1028700"/>
                  </a:cubicBezTo>
                  <a:cubicBezTo>
                    <a:pt x="2923117" y="1102783"/>
                    <a:pt x="4318000" y="1187450"/>
                    <a:pt x="4711700" y="1219200"/>
                  </a:cubicBezTo>
                  <a:cubicBezTo>
                    <a:pt x="5105400" y="1250950"/>
                    <a:pt x="4914900" y="1235075"/>
                    <a:pt x="4724400" y="1219200"/>
                  </a:cubicBezTo>
                </a:path>
              </a:pathLst>
            </a:custGeom>
            <a:ln w="28575">
              <a:solidFill>
                <a:srgbClr xmlns:mc="http://schemas.openxmlformats.org/markup-compatibility/2006" xmlns:a14="http://schemas.microsoft.com/office/drawing/2010/main" val="FFC000" mc:Ignorable="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n>
                  <a:solidFill>
                    <a:srgbClr xmlns:mc="http://schemas.openxmlformats.org/markup-compatibility/2006" xmlns:a14="http://schemas.microsoft.com/office/drawing/2010/main" val="FFC000" mc:Ignorable=""/>
                  </a:solidFill>
                </a:ln>
              </a:endParaRPr>
            </a:p>
          </p:txBody>
        </p:sp>
      </p:grpSp>
      <p:sp>
        <p:nvSpPr>
          <p:cNvPr id="21507" name="Rechteck 3"/>
          <p:cNvSpPr>
            <a:spLocks noGrp="1" noChangeArrowheads="1"/>
          </p:cNvSpPr>
          <p:nvPr>
            <p:ph type="body" idx="4294967295"/>
          </p:nvPr>
        </p:nvSpPr>
        <p:spPr>
          <a:xfrm>
            <a:off x="160338" y="1196975"/>
            <a:ext cx="9001125" cy="719138"/>
          </a:xfrm>
        </p:spPr>
        <p:txBody>
          <a:bodyPr/>
          <a:lstStyle/>
          <a:p>
            <a:pPr marL="360363" indent="-360363" eaLnBrk="1" hangingPunct="1"/>
            <a:r>
              <a:rPr lang="en-GB" sz="1600" smtClean="0"/>
              <a:t>Investigate distribution of angle between incoming neutrino and reconstructed muon</a:t>
            </a:r>
          </a:p>
          <a:p>
            <a:pPr marL="360363" indent="-360363" eaLnBrk="1" hangingPunct="1"/>
            <a:r>
              <a:rPr lang="en-GB" sz="1600" smtClean="0"/>
              <a:t>Dominated by kinematics up to ~ 1TeV</a:t>
            </a:r>
          </a:p>
        </p:txBody>
      </p:sp>
      <p:sp>
        <p:nvSpPr>
          <p:cNvPr id="21508" name="Rechteck 4"/>
          <p:cNvSpPr>
            <a:spLocks noGrp="1" noChangeArrowheads="1"/>
          </p:cNvSpPr>
          <p:nvPr>
            <p:ph type="title" idx="4294967295"/>
          </p:nvPr>
        </p:nvSpPr>
        <p:spPr>
          <a:xfrm>
            <a:off x="454025" y="179388"/>
            <a:ext cx="8001000" cy="736600"/>
          </a:xfrm>
        </p:spPr>
        <p:txBody>
          <a:bodyPr/>
          <a:lstStyle/>
          <a:p>
            <a:pPr eaLnBrk="1" hangingPunct="1"/>
            <a:r>
              <a:rPr lang="en-GB" smtClean="0"/>
              <a:t>Angular resolution</a:t>
            </a:r>
          </a:p>
        </p:txBody>
      </p:sp>
      <p:sp>
        <p:nvSpPr>
          <p:cNvPr id="21509" name="Textfeld 5"/>
          <p:cNvSpPr txBox="1">
            <a:spLocks noChangeArrowheads="1"/>
          </p:cNvSpPr>
          <p:nvPr/>
        </p:nvSpPr>
        <p:spPr bwMode="auto">
          <a:xfrm rot="2718786">
            <a:off x="1678781" y="3910807"/>
            <a:ext cx="15192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200">
                <a:solidFill>
                  <a:srgbClr xmlns:mc="http://schemas.openxmlformats.org/markup-compatibility/2006" xmlns:a14="http://schemas.microsoft.com/office/drawing/2010/main" val="037716" mc:Ignorable=""/>
                </a:solidFill>
              </a:rPr>
              <a:t>kinematics</a:t>
            </a:r>
          </a:p>
        </p:txBody>
      </p:sp>
      <p:sp>
        <p:nvSpPr>
          <p:cNvPr id="103433" name="Textfeld 9"/>
          <p:cNvSpPr txBox="1">
            <a:spLocks noChangeArrowheads="1"/>
          </p:cNvSpPr>
          <p:nvPr/>
        </p:nvSpPr>
        <p:spPr bwMode="auto">
          <a:xfrm>
            <a:off x="5378450" y="4157663"/>
            <a:ext cx="3660775" cy="368300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9933FF" mc:Ignorable="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Antares     &lt; 0.1</a:t>
            </a:r>
            <a:r>
              <a:rPr lang="de-DE" baseline="30000" dirty="0"/>
              <a:t>o </a:t>
            </a:r>
            <a:r>
              <a:rPr lang="de-DE" dirty="0" err="1"/>
              <a:t>for</a:t>
            </a:r>
            <a:r>
              <a:rPr lang="de-DE" dirty="0"/>
              <a:t> E</a:t>
            </a:r>
            <a:r>
              <a:rPr lang="el-GR" baseline="-25000" dirty="0"/>
              <a:t>ν</a:t>
            </a:r>
            <a:r>
              <a:rPr lang="de-DE" dirty="0"/>
              <a:t> &gt; 100 </a:t>
            </a:r>
            <a:r>
              <a:rPr lang="de-DE" dirty="0" err="1"/>
              <a:t>TeV</a:t>
            </a:r>
            <a:endParaRPr lang="de-DE" dirty="0"/>
          </a:p>
        </p:txBody>
      </p:sp>
      <p:sp>
        <p:nvSpPr>
          <p:cNvPr id="19463" name="Textfeld 1"/>
          <p:cNvSpPr txBox="1">
            <a:spLocks noChangeArrowheads="1"/>
          </p:cNvSpPr>
          <p:nvPr/>
        </p:nvSpPr>
        <p:spPr bwMode="auto">
          <a:xfrm>
            <a:off x="5378450" y="3397250"/>
            <a:ext cx="3663950" cy="646113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IceCube86  0.5</a:t>
            </a:r>
            <a:r>
              <a:rPr lang="de-DE" baseline="30000"/>
              <a:t>o</a:t>
            </a:r>
            <a:r>
              <a:rPr lang="de-DE"/>
              <a:t> f  or 10 - 100 TeV</a:t>
            </a:r>
          </a:p>
          <a:p>
            <a:pPr eaLnBrk="1" hangingPunct="1"/>
            <a:r>
              <a:rPr lang="de-DE"/>
              <a:t>	     0.3</a:t>
            </a:r>
            <a:r>
              <a:rPr lang="de-DE" baseline="30000"/>
              <a:t>o</a:t>
            </a:r>
            <a:r>
              <a:rPr lang="de-DE"/>
              <a:t>	       1 –  10 PeV</a:t>
            </a:r>
          </a:p>
        </p:txBody>
      </p:sp>
      <p:sp>
        <p:nvSpPr>
          <p:cNvPr id="19464" name="Textfeld 1"/>
          <p:cNvSpPr txBox="1">
            <a:spLocks noChangeArrowheads="1"/>
          </p:cNvSpPr>
          <p:nvPr/>
        </p:nvSpPr>
        <p:spPr bwMode="auto">
          <a:xfrm>
            <a:off x="468313" y="6021388"/>
            <a:ext cx="8359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i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At high energies, stochastic energy loss by bremsstrahlung … muon cherenkov cone likelihood fits no longer appropriate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3" grpId="0" animBg="1"/>
      <p:bldP spid="19463" grpId="0" animBg="1"/>
      <p:bldP spid="194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Selected results and tools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03350" y="1557338"/>
            <a:ext cx="6615914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 Background </a:t>
            </a:r>
            <a:r>
              <a:rPr lang="de-DE" dirty="0" err="1"/>
              <a:t>rejection</a:t>
            </a:r>
            <a:r>
              <a:rPr lang="de-DE" dirty="0"/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 </a:t>
            </a:r>
            <a:r>
              <a:rPr lang="de-DE" dirty="0" err="1"/>
              <a:t>Atmospheric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 Search </a:t>
            </a:r>
            <a:r>
              <a:rPr lang="de-DE" dirty="0" err="1"/>
              <a:t>for</a:t>
            </a:r>
            <a:r>
              <a:rPr lang="de-DE" dirty="0"/>
              <a:t> non-</a:t>
            </a:r>
            <a:r>
              <a:rPr lang="de-DE" dirty="0" err="1"/>
              <a:t>localized</a:t>
            </a:r>
            <a:r>
              <a:rPr lang="de-DE" dirty="0"/>
              <a:t> </a:t>
            </a:r>
            <a:r>
              <a:rPr lang="de-DE" dirty="0" err="1"/>
              <a:t>excess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extraterrestrial</a:t>
            </a:r>
            <a:r>
              <a:rPr lang="de-DE" dirty="0"/>
              <a:t> </a:t>
            </a:r>
            <a:r>
              <a:rPr lang="de-DE" dirty="0" err="1"/>
              <a:t>neutrinos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 Search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neutrinos</a:t>
            </a:r>
            <a:endParaRPr lang="de-DE" dirty="0"/>
          </a:p>
          <a:p>
            <a:pPr>
              <a:defRPr/>
            </a:pPr>
            <a:endParaRPr lang="de-DE" dirty="0"/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Dealing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small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number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events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Search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galactic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sources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Methods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improve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sensitivity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Search </a:t>
            </a:r>
            <a:r>
              <a:rPr lang="de-DE" dirty="0" err="1"/>
              <a:t>for</a:t>
            </a:r>
            <a:r>
              <a:rPr lang="de-DE" dirty="0"/>
              <a:t> WIMPS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dirty="0"/>
              <a:t>Search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supernovae</a:t>
            </a:r>
            <a:endParaRPr lang="de-DE" dirty="0"/>
          </a:p>
          <a:p>
            <a:pPr marL="285750" indent="-285750">
              <a:buFont typeface="Arial" pitchFamily="34" charset="0"/>
              <a:buChar char="•"/>
              <a:defRPr/>
            </a:pPr>
            <a:endParaRPr lang="de-DE" dirty="0"/>
          </a:p>
          <a:p>
            <a:pPr>
              <a:defRPr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5250" y="6124575"/>
            <a:ext cx="90344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Note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that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detecting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astrophysical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sources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neutrinos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/was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driving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factor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  <a:p>
            <a:pPr>
              <a:defRPr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however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 WIMP/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exotic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discovery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supernova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neutrino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physics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may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more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exciting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 txBox="1">
            <a:spLocks noChangeArrowheads="1"/>
          </p:cNvSpPr>
          <p:nvPr/>
        </p:nvSpPr>
        <p:spPr bwMode="auto">
          <a:xfrm>
            <a:off x="12700" y="1196975"/>
            <a:ext cx="89169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4111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F9F9F9" mc:Ignorable=""/>
              </a:buClr>
              <a:buSzPct val="65000"/>
            </a:pPr>
            <a:r>
              <a:rPr lang="en-US">
                <a:cs typeface="Arial" charset="0"/>
              </a:rPr>
              <a:t>2007 (5-line apparatus): 		243 events </a:t>
            </a:r>
          </a:p>
          <a:p>
            <a:pPr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F9F9F9" mc:Ignorable=""/>
              </a:buClr>
              <a:buSzPct val="65000"/>
            </a:pPr>
            <a:r>
              <a:rPr lang="en-US">
                <a:cs typeface="Arial" charset="0"/>
              </a:rPr>
              <a:t>2008 (9/10/12-line apparatus): 	749 events</a:t>
            </a:r>
          </a:p>
          <a:p>
            <a:pPr>
              <a:spcBef>
                <a:spcPct val="20000"/>
              </a:spcBef>
              <a:buClr>
                <a:srgbClr xmlns:mc="http://schemas.openxmlformats.org/markup-compatibility/2006" xmlns:a14="http://schemas.microsoft.com/office/drawing/2010/main" val="F9F9F9" mc:Ignorable=""/>
              </a:buClr>
              <a:buSzPct val="65000"/>
            </a:pPr>
            <a:r>
              <a:rPr lang="en-US">
                <a:cs typeface="Arial" charset="0"/>
              </a:rPr>
              <a:t>2009 analysis in progress</a:t>
            </a:r>
          </a:p>
        </p:txBody>
      </p:sp>
      <p:pic>
        <p:nvPicPr>
          <p:cNvPr id="23555" name="Immagine 8" descr="Pages from Antares_IFAE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>
            <a:fillRect/>
          </a:stretch>
        </p:blipFill>
        <p:spPr bwMode="auto">
          <a:xfrm>
            <a:off x="323850" y="2647950"/>
            <a:ext cx="44989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"/>
          <p:cNvSpPr txBox="1">
            <a:spLocks noChangeArrowheads="1"/>
          </p:cNvSpPr>
          <p:nvPr/>
        </p:nvSpPr>
        <p:spPr bwMode="auto">
          <a:xfrm>
            <a:off x="160338" y="377825"/>
            <a:ext cx="8047037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800"/>
              </a:lnSpc>
              <a:defRPr/>
            </a:pPr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Atmospheric neutrinos (Antares)</a:t>
            </a:r>
          </a:p>
        </p:txBody>
      </p:sp>
      <p:sp>
        <p:nvSpPr>
          <p:cNvPr id="23557" name="CasellaDiTesto 12"/>
          <p:cNvSpPr txBox="1">
            <a:spLocks noChangeArrowheads="1"/>
          </p:cNvSpPr>
          <p:nvPr/>
        </p:nvSpPr>
        <p:spPr bwMode="auto">
          <a:xfrm>
            <a:off x="3035300" y="3573463"/>
            <a:ext cx="692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>
                <a:solidFill>
                  <a:srgbClr xmlns:mc="http://schemas.openxmlformats.org/markup-compatibility/2006" xmlns:a14="http://schemas.microsoft.com/office/drawing/2010/main" val="2D2D8A" mc:Ignorable=""/>
                </a:solidFill>
              </a:rPr>
              <a:t>2008</a:t>
            </a:r>
          </a:p>
        </p:txBody>
      </p:sp>
      <p:sp>
        <p:nvSpPr>
          <p:cNvPr id="123913" name="Textfeld 9"/>
          <p:cNvSpPr txBox="1">
            <a:spLocks noChangeArrowheads="1"/>
          </p:cNvSpPr>
          <p:nvPr/>
        </p:nvSpPr>
        <p:spPr bwMode="auto">
          <a:xfrm>
            <a:off x="173038" y="6281738"/>
            <a:ext cx="5160515" cy="3693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smtClean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 smtClean="0"/>
              <a:t>rejection</a:t>
            </a:r>
            <a:r>
              <a:rPr lang="de-DE" dirty="0" smtClean="0"/>
              <a:t> </a:t>
            </a:r>
            <a:r>
              <a:rPr lang="de-DE" dirty="0" err="1" smtClean="0"/>
              <a:t>easier</a:t>
            </a:r>
            <a:r>
              <a:rPr lang="de-DE" dirty="0" smtClean="0"/>
              <a:t> </a:t>
            </a:r>
            <a:r>
              <a:rPr lang="de-DE" dirty="0" err="1"/>
              <a:t>than</a:t>
            </a:r>
            <a:r>
              <a:rPr lang="de-DE" dirty="0"/>
              <a:t> in AMANDA …</a:t>
            </a:r>
          </a:p>
        </p:txBody>
      </p:sp>
      <p:sp>
        <p:nvSpPr>
          <p:cNvPr id="7" name="Rectangle 14"/>
          <p:cNvSpPr>
            <a:spLocks/>
          </p:cNvSpPr>
          <p:nvPr/>
        </p:nvSpPr>
        <p:spPr bwMode="auto">
          <a:xfrm>
            <a:off x="5962650" y="1252191"/>
            <a:ext cx="27058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B</a:t>
            </a:r>
            <a:r>
              <a:rPr lang="en-US" dirty="0" smtClean="0">
                <a:latin typeface="+mj-lt"/>
                <a:ea typeface="MS PGothic" pitchFamily="34" charset="-128"/>
              </a:rPr>
              <a:t>ackgrounds</a:t>
            </a:r>
            <a:r>
              <a:rPr lang="en-US" dirty="0">
                <a:latin typeface="+mj-lt"/>
                <a:ea typeface="MS PGothic" pitchFamily="34" charset="-128"/>
              </a:rPr>
              <a:t>:</a:t>
            </a:r>
          </a:p>
          <a:p>
            <a:pPr defTabSz="457200">
              <a:defRPr/>
            </a:pPr>
            <a:endParaRPr lang="en-US" dirty="0">
              <a:latin typeface="+mj-lt"/>
              <a:ea typeface="MS PGothic" pitchFamily="34" charset="-128"/>
            </a:endParaRP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 err="1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</a:rPr>
              <a:t>Downgoing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</a:rPr>
              <a:t>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  <a:sym typeface="Lucida Grande" charset="0"/>
              </a:rPr>
              <a:t>μ</a:t>
            </a:r>
            <a:endParaRPr lang="en-US" dirty="0">
              <a:latin typeface="+mj-lt"/>
              <a:ea typeface="MS PGothic" pitchFamily="34" charset="-128"/>
            </a:endParaRP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FF2712" mc:Ignorable=""/>
                </a:solidFill>
                <a:latin typeface="+mj-lt"/>
                <a:ea typeface="MS PGothic" pitchFamily="34" charset="-128"/>
              </a:rPr>
              <a:t>Coincident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FF2712" mc:Ignorable=""/>
                </a:solidFill>
                <a:latin typeface="+mj-lt"/>
                <a:ea typeface="MS PGothic" pitchFamily="34" charset="-128"/>
                <a:sym typeface="Lucida Grande" charset="0"/>
              </a:rPr>
              <a:t>μ</a:t>
            </a:r>
            <a:endParaRPr lang="en-US" dirty="0">
              <a:latin typeface="+mj-lt"/>
              <a:ea typeface="MS PGothic" pitchFamily="34" charset="-128"/>
            </a:endParaRP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</a:rPr>
              <a:t>Atmospheric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ν (</a:t>
            </a:r>
            <a:r>
              <a:rPr lang="en-US" dirty="0" err="1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upgoing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)</a:t>
            </a:r>
          </a:p>
        </p:txBody>
      </p:sp>
      <p:grpSp>
        <p:nvGrpSpPr>
          <p:cNvPr id="8" name="Gruppieren 5"/>
          <p:cNvGrpSpPr>
            <a:grpSpLocks/>
          </p:cNvGrpSpPr>
          <p:nvPr/>
        </p:nvGrpSpPr>
        <p:grpSpPr bwMode="auto">
          <a:xfrm>
            <a:off x="7596188" y="3081338"/>
            <a:ext cx="1168400" cy="2001837"/>
            <a:chOff x="4716463" y="3995738"/>
            <a:chExt cx="1168400" cy="2001837"/>
          </a:xfrm>
        </p:grpSpPr>
        <p:sp>
          <p:nvSpPr>
            <p:cNvPr id="9" name="Rechteck 8"/>
            <p:cNvSpPr/>
            <p:nvPr/>
          </p:nvSpPr>
          <p:spPr>
            <a:xfrm>
              <a:off x="4716463" y="4365625"/>
              <a:ext cx="719137" cy="1079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10" name="Gerade Verbindung mit Pfeil 9"/>
            <p:cNvCxnSpPr/>
            <p:nvPr/>
          </p:nvCxnSpPr>
          <p:spPr>
            <a:xfrm>
              <a:off x="5076825" y="4225925"/>
              <a:ext cx="503238" cy="858838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FF0000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H="1">
              <a:off x="5003800" y="4656138"/>
              <a:ext cx="576263" cy="1149350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FF0000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2" name="Textfeld 14"/>
            <p:cNvSpPr txBox="1">
              <a:spLocks noChangeArrowheads="1"/>
            </p:cNvSpPr>
            <p:nvPr/>
          </p:nvSpPr>
          <p:spPr bwMode="auto">
            <a:xfrm>
              <a:off x="5100638" y="5629275"/>
              <a:ext cx="685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rPr>
                <a:t>early</a:t>
              </a:r>
            </a:p>
          </p:txBody>
        </p:sp>
        <p:sp>
          <p:nvSpPr>
            <p:cNvPr id="23573" name="Textfeld 28"/>
            <p:cNvSpPr txBox="1">
              <a:spLocks noChangeArrowheads="1"/>
            </p:cNvSpPr>
            <p:nvPr/>
          </p:nvSpPr>
          <p:spPr bwMode="auto">
            <a:xfrm>
              <a:off x="5327650" y="3995738"/>
              <a:ext cx="557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rPr>
                <a:t>late</a:t>
              </a:r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 flipH="1" flipV="1">
              <a:off x="5100638" y="4179888"/>
              <a:ext cx="192087" cy="14493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 flipV="1">
              <a:off x="5119688" y="4014788"/>
              <a:ext cx="323850" cy="1790700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333399" mc:Ignorable="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21"/>
          <p:cNvSpPr txBox="1">
            <a:spLocks noChangeArrowheads="1"/>
          </p:cNvSpPr>
          <p:nvPr/>
        </p:nvSpPr>
        <p:spPr bwMode="auto">
          <a:xfrm>
            <a:off x="6921500" y="5083175"/>
            <a:ext cx="2157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Coincident muons</a:t>
            </a:r>
          </a:p>
          <a:p>
            <a:pPr eaLnBrk="1" hangingPunct="1"/>
            <a:r>
              <a:rPr lang="de-DE" sz="16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fake upgoing neutrino</a:t>
            </a:r>
          </a:p>
        </p:txBody>
      </p:sp>
      <p:sp>
        <p:nvSpPr>
          <p:cNvPr id="18" name="Ellipse 17"/>
          <p:cNvSpPr/>
          <p:nvPr/>
        </p:nvSpPr>
        <p:spPr>
          <a:xfrm>
            <a:off x="5573713" y="362267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6488113" y="3271838"/>
            <a:ext cx="525462" cy="554037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333399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5681663" y="3889375"/>
            <a:ext cx="684212" cy="831850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037716" mc:Ignorable="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13"/>
          <p:cNvSpPr txBox="1">
            <a:spLocks noChangeArrowheads="1"/>
          </p:cNvSpPr>
          <p:nvPr/>
        </p:nvSpPr>
        <p:spPr bwMode="auto">
          <a:xfrm>
            <a:off x="6030913" y="29543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downgoing</a:t>
            </a:r>
          </a:p>
        </p:txBody>
      </p:sp>
      <p:sp>
        <p:nvSpPr>
          <p:cNvPr id="17" name="Textfeld 22"/>
          <p:cNvSpPr txBox="1">
            <a:spLocks noChangeArrowheads="1"/>
          </p:cNvSpPr>
          <p:nvPr/>
        </p:nvSpPr>
        <p:spPr bwMode="auto">
          <a:xfrm>
            <a:off x="5573713" y="3457575"/>
            <a:ext cx="97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Antares</a:t>
            </a:r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5462588" y="5006975"/>
            <a:ext cx="100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ea typeface="MS PGothic" pitchFamily="34" charset="-128"/>
                <a:sym typeface="Lucida Grande" charset="0"/>
              </a:rPr>
              <a:t>upgoing</a:t>
            </a:r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5462588" y="1196975"/>
            <a:ext cx="3616325" cy="4918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3" grpId="0"/>
      <p:bldP spid="7" grpId="0"/>
      <p:bldP spid="16" grpId="0"/>
      <p:bldP spid="18" grpId="0" animBg="1"/>
      <p:bldP spid="21" grpId="0"/>
      <p:bldP spid="17" grpId="0"/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319213"/>
            <a:ext cx="816292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5635625" y="4313238"/>
            <a:ext cx="126682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</a:extLst>
        </p:spPr>
        <p:txBody>
          <a:bodyPr wrap="none" lIns="81631" tIns="40816" rIns="81631" bIns="40816"/>
          <a:lstStyle>
            <a:lvl1pPr defTabSz="457200" eaLnBrk="0" hangingPunct="0"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1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a typeface="MS PGothic" pitchFamily="34" charset="-128"/>
                <a:cs typeface="Arial" charset="0"/>
              </a:rPr>
              <a:t>K. Rosenau,</a:t>
            </a:r>
          </a:p>
          <a:p>
            <a:pPr eaLnBrk="1" hangingPunct="1"/>
            <a:r>
              <a:rPr lang="en-GB" sz="11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ea typeface="MS PGothic" pitchFamily="34" charset="-128"/>
                <a:cs typeface="Arial" charset="0"/>
              </a:rPr>
              <a:t>P. Berghaus (UW)‏</a:t>
            </a:r>
          </a:p>
        </p:txBody>
      </p:sp>
      <p:sp>
        <p:nvSpPr>
          <p:cNvPr id="24580" name="Freeform 3"/>
          <p:cNvSpPr>
            <a:spLocks noChangeArrowheads="1"/>
          </p:cNvSpPr>
          <p:nvPr/>
        </p:nvSpPr>
        <p:spPr bwMode="auto">
          <a:xfrm>
            <a:off x="5181600" y="4994275"/>
            <a:ext cx="2128838" cy="141288"/>
          </a:xfrm>
          <a:custGeom>
            <a:avLst/>
            <a:gdLst>
              <a:gd name="T0" fmla="*/ 0 w 6517"/>
              <a:gd name="T1" fmla="*/ 0 h 431"/>
              <a:gd name="T2" fmla="*/ 2147483647 w 6517"/>
              <a:gd name="T3" fmla="*/ 2147483647 h 431"/>
              <a:gd name="T4" fmla="*/ 0 60000 65536"/>
              <a:gd name="T5" fmla="*/ 0 60000 65536"/>
              <a:gd name="T6" fmla="*/ 0 w 6517"/>
              <a:gd name="T7" fmla="*/ 0 h 431"/>
              <a:gd name="T8" fmla="*/ 6517 w 6517"/>
              <a:gd name="T9" fmla="*/ 431 h 4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17" h="431">
                <a:moveTo>
                  <a:pt x="0" y="0"/>
                </a:moveTo>
                <a:cubicBezTo>
                  <a:pt x="5127" y="430"/>
                  <a:pt x="6516" y="264"/>
                  <a:pt x="6516" y="264"/>
                </a:cubicBezTo>
              </a:path>
            </a:pathLst>
          </a:custGeom>
          <a:noFill/>
          <a:ln w="18360">
            <a:solidFill>
              <a:srgbClr xmlns:mc="http://schemas.openxmlformats.org/markup-compatibility/2006" xmlns:a14="http://schemas.microsoft.com/office/drawing/2010/main" val="00FF00" mc:Ignorable="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lIns="82936" tIns="41469" rIns="82936" bIns="41469"/>
          <a:lstStyle/>
          <a:p>
            <a:endParaRPr lang="en-US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1874838" y="1743075"/>
            <a:ext cx="5484812" cy="3524250"/>
            <a:chOff x="1970" y="1440"/>
            <a:chExt cx="3809" cy="2447"/>
          </a:xfrm>
        </p:grpSpPr>
        <p:sp>
          <p:nvSpPr>
            <p:cNvPr id="24589" name="Text Box 6"/>
            <p:cNvSpPr txBox="1">
              <a:spLocks noChangeArrowheads="1"/>
            </p:cNvSpPr>
            <p:nvPr/>
          </p:nvSpPr>
          <p:spPr bwMode="auto">
            <a:xfrm>
              <a:off x="4297" y="2692"/>
              <a:ext cx="148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ea typeface="MS PGothic" pitchFamily="34" charset="-128"/>
                  <a:cs typeface="Arial" charset="0"/>
                </a:rPr>
                <a:t>atmospheric muons</a:t>
              </a:r>
            </a:p>
          </p:txBody>
        </p:sp>
        <p:sp>
          <p:nvSpPr>
            <p:cNvPr id="24590" name="Text Box 7"/>
            <p:cNvSpPr txBox="1">
              <a:spLocks noChangeArrowheads="1"/>
            </p:cNvSpPr>
            <p:nvPr/>
          </p:nvSpPr>
          <p:spPr bwMode="auto">
            <a:xfrm>
              <a:off x="1970" y="3011"/>
              <a:ext cx="1801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 eaLnBrk="0" hangingPunct="0"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ea typeface="MS PGothic" pitchFamily="34" charset="-128"/>
                  <a:cs typeface="Arial" charset="0"/>
                </a:rPr>
                <a:t>neutrino-induced muons</a:t>
              </a:r>
            </a:p>
          </p:txBody>
        </p:sp>
        <p:sp>
          <p:nvSpPr>
            <p:cNvPr id="24591" name="Line 8"/>
            <p:cNvSpPr>
              <a:spLocks noChangeShapeType="1"/>
            </p:cNvSpPr>
            <p:nvPr/>
          </p:nvSpPr>
          <p:spPr bwMode="auto">
            <a:xfrm flipV="1">
              <a:off x="3912" y="1439"/>
              <a:ext cx="1" cy="2450"/>
            </a:xfrm>
            <a:prstGeom prst="line">
              <a:avLst/>
            </a:prstGeom>
            <a:noFill/>
            <a:ln w="36720">
              <a:solidFill>
                <a:srgbClr xmlns:mc="http://schemas.openxmlformats.org/markup-compatibility/2006" xmlns:a14="http://schemas.microsoft.com/office/drawing/2010/main" val="000000" mc:Ignorable="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534988" y="188913"/>
            <a:ext cx="8001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4000">
                <a:solidFill>
                  <a:schemeClr val="bg2"/>
                </a:solidFill>
              </a:rPr>
              <a:t>IceCube (300 days with IC22)</a:t>
            </a:r>
          </a:p>
        </p:txBody>
      </p:sp>
      <p:sp>
        <p:nvSpPr>
          <p:cNvPr id="2" name="Ellipse 1"/>
          <p:cNvSpPr/>
          <p:nvPr/>
        </p:nvSpPr>
        <p:spPr>
          <a:xfrm>
            <a:off x="30163" y="5761038"/>
            <a:ext cx="504825" cy="476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7989888" y="5827713"/>
            <a:ext cx="504825" cy="476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8242300" y="6261100"/>
            <a:ext cx="0" cy="392113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feld 9"/>
          <p:cNvSpPr txBox="1">
            <a:spLocks noChangeArrowheads="1"/>
          </p:cNvSpPr>
          <p:nvPr/>
        </p:nvSpPr>
        <p:spPr bwMode="auto">
          <a:xfrm>
            <a:off x="8066088" y="5476875"/>
            <a:ext cx="352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</a:t>
            </a:r>
          </a:p>
        </p:txBody>
      </p:sp>
      <p:sp>
        <p:nvSpPr>
          <p:cNvPr id="24587" name="Textfeld 19"/>
          <p:cNvSpPr txBox="1">
            <a:spLocks noChangeArrowheads="1"/>
          </p:cNvSpPr>
          <p:nvPr/>
        </p:nvSpPr>
        <p:spPr bwMode="auto">
          <a:xfrm>
            <a:off x="114300" y="6315075"/>
            <a:ext cx="33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S</a:t>
            </a:r>
          </a:p>
        </p:txBody>
      </p:sp>
      <p:cxnSp>
        <p:nvCxnSpPr>
          <p:cNvPr id="13" name="Gerade Verbindung mit Pfeil 12"/>
          <p:cNvCxnSpPr>
            <a:endCxn id="2" idx="0"/>
          </p:cNvCxnSpPr>
          <p:nvPr/>
        </p:nvCxnSpPr>
        <p:spPr>
          <a:xfrm>
            <a:off x="282575" y="5373688"/>
            <a:ext cx="0" cy="387350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mtClean="0"/>
              <a:t>Energy determination</a:t>
            </a:r>
          </a:p>
        </p:txBody>
      </p:sp>
      <p:sp>
        <p:nvSpPr>
          <p:cNvPr id="25603" name="Textfeld 3"/>
          <p:cNvSpPr txBox="1">
            <a:spLocks noChangeArrowheads="1"/>
          </p:cNvSpPr>
          <p:nvPr/>
        </p:nvSpPr>
        <p:spPr bwMode="auto">
          <a:xfrm>
            <a:off x="2268538" y="6165850"/>
            <a:ext cx="4479925" cy="366713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000000" mc:Ignorable="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Resolution between 0.3-0.4 / log</a:t>
            </a:r>
            <a:r>
              <a:rPr lang="de-DE" baseline="-250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10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(E[TeV])</a:t>
            </a:r>
          </a:p>
        </p:txBody>
      </p:sp>
      <p:sp>
        <p:nvSpPr>
          <p:cNvPr id="25608" name="Textfeld 8"/>
          <p:cNvSpPr txBox="1">
            <a:spLocks noChangeArrowheads="1"/>
          </p:cNvSpPr>
          <p:nvPr/>
        </p:nvSpPr>
        <p:spPr bwMode="auto">
          <a:xfrm>
            <a:off x="1258888" y="981075"/>
            <a:ext cx="70040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above critical energy E</a:t>
            </a:r>
            <a:r>
              <a:rPr lang="de-DE" baseline="-250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c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=a/b=844 GeV  bremsstrahlung dominates: </a:t>
            </a:r>
          </a:p>
        </p:txBody>
      </p:sp>
      <p:sp>
        <p:nvSpPr>
          <p:cNvPr id="25605" name="Textfeld 9"/>
          <p:cNvSpPr txBox="1">
            <a:spLocks noChangeArrowheads="1"/>
          </p:cNvSpPr>
          <p:nvPr/>
        </p:nvSpPr>
        <p:spPr bwMode="auto">
          <a:xfrm>
            <a:off x="2124075" y="1557338"/>
            <a:ext cx="5099050" cy="373062"/>
          </a:xfrm>
          <a:prstGeom prst="rect">
            <a:avLst/>
          </a:prstGeom>
          <a:noFill/>
          <a:ln w="6350">
            <a:solidFill>
              <a:srgbClr xmlns:mc="http://schemas.openxmlformats.org/markup-compatibility/2006" xmlns:a14="http://schemas.microsoft.com/office/drawing/2010/main" val="333399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xmlns:mc="http://schemas.openxmlformats.org/markup-compatibility/2006" val="808080" mc:Ignorable="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- dE/dx ~ a + b E ~ 0.26/m</a:t>
            </a:r>
            <a:r>
              <a:rPr lang="de-DE" baseline="-250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we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+ 0.47/m</a:t>
            </a:r>
            <a:r>
              <a:rPr lang="de-DE" baseline="-2500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we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 E [TeV]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43926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15" name="Textfeld 15"/>
          <p:cNvSpPr txBox="1">
            <a:spLocks noChangeArrowheads="1"/>
          </p:cNvSpPr>
          <p:nvPr/>
        </p:nvSpPr>
        <p:spPr bwMode="auto">
          <a:xfrm>
            <a:off x="6227763" y="1916113"/>
            <a:ext cx="27241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stochastic energy loss …</a:t>
            </a:r>
          </a:p>
        </p:txBody>
      </p:sp>
      <p:sp>
        <p:nvSpPr>
          <p:cNvPr id="25616" name="Textfeld 16"/>
          <p:cNvSpPr txBox="1">
            <a:spLocks noChangeArrowheads="1"/>
          </p:cNvSpPr>
          <p:nvPr/>
        </p:nvSpPr>
        <p:spPr bwMode="auto">
          <a:xfrm>
            <a:off x="2627313" y="2565400"/>
            <a:ext cx="9715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Antares</a:t>
            </a:r>
          </a:p>
        </p:txBody>
      </p:sp>
      <p:sp>
        <p:nvSpPr>
          <p:cNvPr id="25617" name="Textfeld 17"/>
          <p:cNvSpPr txBox="1">
            <a:spLocks noChangeArrowheads="1"/>
          </p:cNvSpPr>
          <p:nvPr/>
        </p:nvSpPr>
        <p:spPr bwMode="auto">
          <a:xfrm>
            <a:off x="1095375" y="5465763"/>
            <a:ext cx="39814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…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at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low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energies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use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track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length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hteck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de-DE" smtClean="0"/>
              <a:t>IceCube atmospheric muons</a:t>
            </a:r>
          </a:p>
        </p:txBody>
      </p:sp>
      <p:pic>
        <p:nvPicPr>
          <p:cNvPr id="26627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06538"/>
            <a:ext cx="6062662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21508" name="Textfeld 1"/>
          <p:cNvSpPr txBox="1">
            <a:spLocks noChangeArrowheads="1"/>
          </p:cNvSpPr>
          <p:nvPr/>
        </p:nvSpPr>
        <p:spPr bwMode="auto">
          <a:xfrm>
            <a:off x="4452938" y="1268413"/>
            <a:ext cx="360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i="1" dirty="0" smtClean="0">
                <a:solidFill>
                  <a:schemeClr val="bg2">
                    <a:lumMod val="75000"/>
                  </a:schemeClr>
                </a:solidFill>
              </a:rPr>
              <a:t>… </a:t>
            </a:r>
            <a:r>
              <a:rPr lang="de-DE" i="1" dirty="0" err="1" smtClean="0">
                <a:solidFill>
                  <a:schemeClr val="bg2">
                    <a:lumMod val="75000"/>
                  </a:schemeClr>
                </a:solidFill>
              </a:rPr>
              <a:t>unfolding</a:t>
            </a:r>
            <a:r>
              <a:rPr lang="de-DE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de-DE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bg2">
                    <a:lumMod val="75000"/>
                  </a:schemeClr>
                </a:solidFill>
              </a:rPr>
              <a:t>energy</a:t>
            </a:r>
            <a:r>
              <a:rPr lang="de-DE" i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bg2">
                    <a:lumMod val="75000"/>
                  </a:schemeClr>
                </a:solidFill>
              </a:rPr>
              <a:t>proxies</a:t>
            </a:r>
            <a:endParaRPr lang="de-DE" i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248275" y="2743200"/>
            <a:ext cx="3052763" cy="2198688"/>
            <a:chOff x="5248275" y="2743200"/>
            <a:chExt cx="3052763" cy="2198688"/>
          </a:xfrm>
        </p:grpSpPr>
        <p:cxnSp>
          <p:nvCxnSpPr>
            <p:cNvPr id="4" name="Gerade Verbindung mit Pfeil 3"/>
            <p:cNvCxnSpPr/>
            <p:nvPr/>
          </p:nvCxnSpPr>
          <p:spPr>
            <a:xfrm flipH="1">
              <a:off x="5248275" y="3933825"/>
              <a:ext cx="1008063" cy="1008063"/>
            </a:xfrm>
            <a:prstGeom prst="straightConnector1">
              <a:avLst/>
            </a:prstGeom>
            <a:ln w="28575">
              <a:solidFill>
                <a:srgbClr xmlns:mc="http://schemas.openxmlformats.org/markup-compatibility/2006" xmlns:a14="http://schemas.microsoft.com/office/drawing/2010/main" val="FFC000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5" name="Textfeld 5"/>
            <p:cNvSpPr txBox="1">
              <a:spLocks noChangeArrowheads="1"/>
            </p:cNvSpPr>
            <p:nvPr/>
          </p:nvSpPr>
          <p:spPr bwMode="auto">
            <a:xfrm>
              <a:off x="6089650" y="2743200"/>
              <a:ext cx="2211388" cy="1200150"/>
            </a:xfrm>
            <a:prstGeom prst="rect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FFC000" mc:Ignorable="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/>
                <a:t>Look for excess … </a:t>
              </a:r>
            </a:p>
            <a:p>
              <a:pPr eaLnBrk="1" hangingPunct="1"/>
              <a:endParaRPr lang="de-DE"/>
            </a:p>
            <a:p>
              <a:pPr eaLnBrk="1" hangingPunct="1"/>
              <a:r>
                <a:rPr lang="de-DE"/>
                <a:t>  charm?</a:t>
              </a:r>
            </a:p>
            <a:p>
              <a:pPr eaLnBrk="1" hangingPunct="1"/>
              <a:r>
                <a:rPr lang="de-DE"/>
                <a:t>  cosmic neutrinos?</a:t>
              </a:r>
            </a:p>
          </p:txBody>
        </p:sp>
      </p:grpSp>
      <p:sp>
        <p:nvSpPr>
          <p:cNvPr id="24583" name="Textfeld 1"/>
          <p:cNvSpPr txBox="1">
            <a:spLocks noChangeArrowheads="1"/>
          </p:cNvSpPr>
          <p:nvPr/>
        </p:nvSpPr>
        <p:spPr bwMode="auto">
          <a:xfrm>
            <a:off x="6116638" y="4652963"/>
            <a:ext cx="307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Good agreement with </a:t>
            </a:r>
          </a:p>
          <a:p>
            <a:pPr eaLnBrk="1" hangingPunct="1"/>
            <a:r>
              <a:rPr lang="de-DE"/>
              <a:t>models → no indication</a:t>
            </a:r>
          </a:p>
          <a:p>
            <a:pPr eaLnBrk="1" hangingPunct="1"/>
            <a:r>
              <a:rPr lang="de-DE"/>
              <a:t>For large charm contribution</a:t>
            </a:r>
          </a:p>
        </p:txBody>
      </p: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5364163" y="5373688"/>
            <a:ext cx="1830387" cy="1498600"/>
            <a:chOff x="5364163" y="5373688"/>
            <a:chExt cx="1830387" cy="1498600"/>
          </a:xfrm>
        </p:grpSpPr>
        <p:cxnSp>
          <p:nvCxnSpPr>
            <p:cNvPr id="5" name="Gerade Verbindung mit Pfeil 4"/>
            <p:cNvCxnSpPr/>
            <p:nvPr/>
          </p:nvCxnSpPr>
          <p:spPr>
            <a:xfrm flipH="1" flipV="1">
              <a:off x="5364163" y="5373688"/>
              <a:ext cx="725487" cy="1295400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333399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3" name="Textfeld 5"/>
            <p:cNvSpPr txBox="1">
              <a:spLocks noChangeArrowheads="1"/>
            </p:cNvSpPr>
            <p:nvPr/>
          </p:nvSpPr>
          <p:spPr bwMode="auto">
            <a:xfrm>
              <a:off x="6167438" y="6503988"/>
              <a:ext cx="10271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333399" mc:Ignorable=""/>
                  </a:solidFill>
                </a:rPr>
                <a:t>400 TeV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922338"/>
          </a:xfrm>
        </p:spPr>
        <p:txBody>
          <a:bodyPr/>
          <a:lstStyle/>
          <a:p>
            <a:r>
              <a:rPr lang="de-DE" smtClean="0"/>
              <a:t>IceCube all flavor limits</a:t>
            </a:r>
          </a:p>
        </p:txBody>
      </p:sp>
      <p:pic>
        <p:nvPicPr>
          <p:cNvPr id="27651" name="Bild 5" descr="900px-AllFlavorFluxes_New">
            <a:hlinkClick r:id="rId3" tooltip="AllFlavorFluxes New.pn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847725"/>
            <a:ext cx="8572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1" name="Linie 7"/>
          <p:cNvSpPr>
            <a:spLocks noChangeShapeType="1"/>
          </p:cNvSpPr>
          <p:nvPr/>
        </p:nvSpPr>
        <p:spPr bwMode="auto">
          <a:xfrm>
            <a:off x="1763713" y="4941888"/>
            <a:ext cx="39608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7653" name="Linie 8"/>
          <p:cNvSpPr>
            <a:spLocks noChangeShapeType="1"/>
          </p:cNvSpPr>
          <p:nvPr/>
        </p:nvSpPr>
        <p:spPr bwMode="auto">
          <a:xfrm>
            <a:off x="2771775" y="5157788"/>
            <a:ext cx="1439863" cy="0"/>
          </a:xfrm>
          <a:prstGeom prst="line">
            <a:avLst/>
          </a:prstGeom>
          <a:noFill/>
          <a:ln w="76200">
            <a:solidFill>
              <a:srgbClr xmlns:mc="http://schemas.openxmlformats.org/markup-compatibility/2006" xmlns:a14="http://schemas.microsoft.com/office/drawing/2010/main" val="FF9933" mc:Ignorable=""/>
            </a:solidFill>
            <a:round/>
            <a:headEnd/>
            <a:tailEnd/>
          </a:ln>
          <a:effectLst>
            <a:outerShdw dist="17961" dir="2700000" algn="ctr" rotWithShape="0">
              <a:srgbClr xmlns:mc="http://schemas.openxmlformats.org/markup-compatibility/2006" xmlns:a14="http://schemas.microsoft.com/office/drawing/2010/main" val="995C1F" mc:Ignorable="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3" name="Textfeld 9"/>
          <p:cNvSpPr txBox="1">
            <a:spLocks noChangeArrowheads="1"/>
          </p:cNvSpPr>
          <p:nvPr/>
        </p:nvSpPr>
        <p:spPr bwMode="auto">
          <a:xfrm>
            <a:off x="4284663" y="5013325"/>
            <a:ext cx="22161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/>
              <a:t>IceCube 40 strings</a:t>
            </a:r>
          </a:p>
        </p:txBody>
      </p:sp>
      <p:sp>
        <p:nvSpPr>
          <p:cNvPr id="226314" name="Textfeld 10"/>
          <p:cNvSpPr txBox="1">
            <a:spLocks noChangeArrowheads="1"/>
          </p:cNvSpPr>
          <p:nvPr/>
        </p:nvSpPr>
        <p:spPr bwMode="auto">
          <a:xfrm>
            <a:off x="5724525" y="4724400"/>
            <a:ext cx="20129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/>
              <a:t>Waxman-Bahcall</a:t>
            </a:r>
          </a:p>
        </p:txBody>
      </p:sp>
      <p:sp>
        <p:nvSpPr>
          <p:cNvPr id="27656" name="Linie 11"/>
          <p:cNvSpPr>
            <a:spLocks noChangeShapeType="1"/>
          </p:cNvSpPr>
          <p:nvPr/>
        </p:nvSpPr>
        <p:spPr bwMode="auto">
          <a:xfrm>
            <a:off x="2627313" y="4797425"/>
            <a:ext cx="1368425" cy="0"/>
          </a:xfrm>
          <a:prstGeom prst="line">
            <a:avLst/>
          </a:prstGeom>
          <a:noFill/>
          <a:ln w="76200">
            <a:solidFill>
              <a:srgbClr xmlns:mc="http://schemas.openxmlformats.org/markup-compatibility/2006" xmlns:a14="http://schemas.microsoft.com/office/drawing/2010/main" val="663300" mc:Ignorable=""/>
            </a:solidFill>
            <a:round/>
            <a:headEnd/>
            <a:tailEnd/>
          </a:ln>
          <a:effectLst>
            <a:outerShdw dist="17961" dir="2700000" algn="ctr" rotWithShape="0">
              <a:srgbClr xmlns:mc="http://schemas.openxmlformats.org/markup-compatibility/2006" xmlns:a14="http://schemas.microsoft.com/office/drawing/2010/main" val="3D1F00" mc:Ignorable="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6" name="Textfeld 12"/>
          <p:cNvSpPr txBox="1">
            <a:spLocks noChangeArrowheads="1"/>
          </p:cNvSpPr>
          <p:nvPr/>
        </p:nvSpPr>
        <p:spPr bwMode="auto">
          <a:xfrm>
            <a:off x="1239838" y="4600575"/>
            <a:ext cx="10350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/>
              <a:t>Antares</a:t>
            </a:r>
          </a:p>
        </p:txBody>
      </p:sp>
      <p:sp>
        <p:nvSpPr>
          <p:cNvPr id="226317" name="Rechteck 13"/>
          <p:cNvSpPr>
            <a:spLocks noChangeArrowheads="1"/>
          </p:cNvSpPr>
          <p:nvPr/>
        </p:nvSpPr>
        <p:spPr bwMode="auto">
          <a:xfrm>
            <a:off x="2484438" y="4437063"/>
            <a:ext cx="1439862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26318" name="Rechteck 14"/>
          <p:cNvSpPr>
            <a:spLocks noChangeArrowheads="1"/>
          </p:cNvSpPr>
          <p:nvPr/>
        </p:nvSpPr>
        <p:spPr bwMode="auto">
          <a:xfrm>
            <a:off x="3924300" y="4508500"/>
            <a:ext cx="1079500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6636" name="Textfeld 1"/>
          <p:cNvSpPr txBox="1">
            <a:spLocks noChangeArrowheads="1"/>
          </p:cNvSpPr>
          <p:nvPr/>
        </p:nvSpPr>
        <p:spPr bwMode="auto">
          <a:xfrm>
            <a:off x="236538" y="5926138"/>
            <a:ext cx="8783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de-DE"/>
              <a:t>nominal Waxman-Bahcall flux limit crossed ….</a:t>
            </a:r>
          </a:p>
          <a:p>
            <a:pPr eaLnBrk="1" hangingPunct="1">
              <a:buFont typeface="Arial" charset="0"/>
              <a:buChar char="•"/>
            </a:pPr>
            <a:r>
              <a:rPr lang="de-DE"/>
              <a:t>signal at this limit would be discovered at 5 </a:t>
            </a:r>
            <a:r>
              <a:rPr lang="el-GR"/>
              <a:t>σ</a:t>
            </a:r>
            <a:r>
              <a:rPr lang="de-DE"/>
              <a:t> with &gt;3 y of full IceCube data </a:t>
            </a:r>
          </a:p>
          <a:p>
            <a:pPr eaLnBrk="1" hangingPunct="1">
              <a:buFont typeface="Arial" charset="0"/>
              <a:buChar char="•"/>
            </a:pPr>
            <a:r>
              <a:rPr lang="de-DE"/>
              <a:t>limits number of contributing point sources … but there may a big one close by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de-DE" smtClean="0"/>
              <a:t>Highest energy event in IceCube</a:t>
            </a:r>
          </a:p>
        </p:txBody>
      </p:sp>
      <p:pic>
        <p:nvPicPr>
          <p:cNvPr id="28675" name="Bild 4" descr="HighestNPE_movie_short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50958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Textfeld 5"/>
          <p:cNvSpPr txBox="1">
            <a:spLocks noChangeArrowheads="1"/>
          </p:cNvSpPr>
          <p:nvPr/>
        </p:nvSpPr>
        <p:spPr bwMode="auto">
          <a:xfrm>
            <a:off x="6300788" y="1773238"/>
            <a:ext cx="2706687" cy="31400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743 DOMs !</a:t>
            </a:r>
          </a:p>
          <a:p>
            <a:pPr>
              <a:defRPr/>
            </a:pPr>
            <a:r>
              <a:rPr lang="de-DE" dirty="0"/>
              <a:t>255000 </a:t>
            </a:r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!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estimates</a:t>
            </a:r>
            <a:r>
              <a:rPr lang="de-DE" b="1" dirty="0"/>
              <a:t>:</a:t>
            </a:r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interpreted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bundle</a:t>
            </a:r>
            <a:r>
              <a:rPr lang="de-DE" dirty="0"/>
              <a:t>: E~10</a:t>
            </a:r>
            <a:r>
              <a:rPr lang="de-DE" baseline="30000" dirty="0"/>
              <a:t>16</a:t>
            </a:r>
            <a:r>
              <a:rPr lang="de-DE" dirty="0"/>
              <a:t> eV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interpreted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:</a:t>
            </a:r>
          </a:p>
          <a:p>
            <a:pPr>
              <a:defRPr/>
            </a:pPr>
            <a:r>
              <a:rPr lang="de-DE" dirty="0" smtClean="0"/>
              <a:t>E~5 x 10</a:t>
            </a:r>
            <a:r>
              <a:rPr lang="de-DE" baseline="30000" dirty="0" smtClean="0"/>
              <a:t>16</a:t>
            </a:r>
            <a:r>
              <a:rPr lang="de-DE" dirty="0" smtClean="0"/>
              <a:t> </a:t>
            </a:r>
            <a:r>
              <a:rPr lang="de-DE" dirty="0"/>
              <a:t>-10</a:t>
            </a:r>
            <a:r>
              <a:rPr lang="de-DE" baseline="30000" dirty="0"/>
              <a:t>17</a:t>
            </a:r>
            <a:r>
              <a:rPr lang="de-DE" dirty="0"/>
              <a:t> eV </a:t>
            </a:r>
          </a:p>
        </p:txBody>
      </p:sp>
      <p:sp>
        <p:nvSpPr>
          <p:cNvPr id="27653" name="Textfeld 1"/>
          <p:cNvSpPr txBox="1">
            <a:spLocks noChangeArrowheads="1"/>
          </p:cNvSpPr>
          <p:nvPr/>
        </p:nvSpPr>
        <p:spPr bwMode="auto">
          <a:xfrm>
            <a:off x="6084888" y="5589588"/>
            <a:ext cx="3043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/>
              <a:t>nature unclear at present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76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Bild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8" y="288925"/>
            <a:ext cx="9110662" cy="6569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feld 2"/>
          <p:cNvSpPr txBox="1">
            <a:spLocks noChangeArrowheads="1"/>
          </p:cNvSpPr>
          <p:nvPr/>
        </p:nvSpPr>
        <p:spPr bwMode="auto">
          <a:xfrm>
            <a:off x="190500" y="180975"/>
            <a:ext cx="1735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/>
              <a:t>Antares</a:t>
            </a:r>
          </a:p>
          <a:p>
            <a:pPr eaLnBrk="1" hangingPunct="1"/>
            <a:r>
              <a:rPr lang="de-DE" sz="2400"/>
              <a:t>2007+2008</a:t>
            </a:r>
            <a:endParaRPr lang="en-US" sz="2400"/>
          </a:p>
        </p:txBody>
      </p:sp>
      <p:sp>
        <p:nvSpPr>
          <p:cNvPr id="29707" name="Textfeld 12"/>
          <p:cNvSpPr txBox="1">
            <a:spLocks noChangeArrowheads="1"/>
          </p:cNvSpPr>
          <p:nvPr/>
        </p:nvSpPr>
        <p:spPr bwMode="auto">
          <a:xfrm>
            <a:off x="7596188" y="160338"/>
            <a:ext cx="1452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/>
              <a:t>2040 </a:t>
            </a:r>
          </a:p>
          <a:p>
            <a:pPr eaLnBrk="1" hangingPunct="1"/>
            <a:r>
              <a:rPr lang="de-DE" sz="2400"/>
              <a:t>neutrinos</a:t>
            </a: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mtClean="0"/>
              <a:t>IceCube point source search</a:t>
            </a:r>
          </a:p>
        </p:txBody>
      </p:sp>
      <p:pic>
        <p:nvPicPr>
          <p:cNvPr id="29699" name="Bild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74041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pic>
        <p:nvPicPr>
          <p:cNvPr id="28677" name="Bild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62019"/>
          <a:stretch>
            <a:fillRect/>
          </a:stretch>
        </p:blipFill>
        <p:spPr bwMode="auto">
          <a:xfrm>
            <a:off x="1258888" y="5300663"/>
            <a:ext cx="2762250" cy="1146175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5C00" mc:Ignorable="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076825" y="2636838"/>
            <a:ext cx="2951163" cy="4221162"/>
            <a:chOff x="5076825" y="2636838"/>
            <a:chExt cx="2951163" cy="4221162"/>
          </a:xfrm>
        </p:grpSpPr>
        <p:pic>
          <p:nvPicPr>
            <p:cNvPr id="29708" name="Bild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7" b="34087"/>
            <a:stretch>
              <a:fillRect/>
            </a:stretch>
          </p:blipFill>
          <p:spPr bwMode="auto">
            <a:xfrm>
              <a:off x="5076825" y="4868863"/>
              <a:ext cx="2951163" cy="198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708688" mc:Ignorable=""/>
                    </a:outerShdw>
                  </a:effectLst>
                </a14:hiddenEffects>
              </a:ext>
            </a:extLst>
          </p:spPr>
        </p:pic>
        <p:sp>
          <p:nvSpPr>
            <p:cNvPr id="29709" name="Linie 7"/>
            <p:cNvSpPr>
              <a:spLocks noChangeShapeType="1"/>
            </p:cNvSpPr>
            <p:nvPr/>
          </p:nvSpPr>
          <p:spPr bwMode="auto">
            <a:xfrm>
              <a:off x="5076825" y="2636838"/>
              <a:ext cx="1008063" cy="2232025"/>
            </a:xfrm>
            <a:prstGeom prst="line">
              <a:avLst/>
            </a:prstGeom>
            <a:noFill/>
            <a:ln w="38100">
              <a:solidFill>
                <a:srgbClr xmlns:mc="http://schemas.openxmlformats.org/markup-compatibility/2006" xmlns:a14="http://schemas.microsoft.com/office/drawing/2010/main" val="FF9900" mc:Ignorable="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995C00" mc:Ignorable="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8824" name="Textfeld 8"/>
          <p:cNvSpPr txBox="1">
            <a:spLocks noChangeArrowheads="1"/>
          </p:cNvSpPr>
          <p:nvPr/>
        </p:nvSpPr>
        <p:spPr bwMode="auto">
          <a:xfrm>
            <a:off x="0" y="1196975"/>
            <a:ext cx="1725613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14121 events</a:t>
            </a:r>
          </a:p>
          <a:p>
            <a:pPr>
              <a:defRPr/>
            </a:pPr>
            <a:r>
              <a:rPr lang="de-DE">
                <a:sym typeface="Symbol" pitchFamily="18" charset="2"/>
              </a:rPr>
              <a:t>( background)</a:t>
            </a:r>
          </a:p>
        </p:txBody>
      </p:sp>
      <p:sp>
        <p:nvSpPr>
          <p:cNvPr id="418825" name="Textfeld 9"/>
          <p:cNvSpPr txBox="1">
            <a:spLocks noChangeArrowheads="1"/>
          </p:cNvSpPr>
          <p:nvPr/>
        </p:nvSpPr>
        <p:spPr bwMode="auto">
          <a:xfrm>
            <a:off x="0" y="3933825"/>
            <a:ext cx="171608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22779 events</a:t>
            </a:r>
          </a:p>
          <a:p>
            <a:pPr>
              <a:defRPr/>
            </a:pPr>
            <a:r>
              <a:rPr lang="de-DE">
                <a:sym typeface="Symbol" pitchFamily="18" charset="2"/>
              </a:rPr>
              <a:t>(</a:t>
            </a:r>
            <a:r>
              <a:rPr lang="el-GR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μ</a:t>
            </a:r>
            <a:r>
              <a:rPr lang="de-DE">
                <a:sym typeface="Symbol" pitchFamily="18" charset="2"/>
              </a:rPr>
              <a:t> background)</a:t>
            </a:r>
          </a:p>
        </p:txBody>
      </p:sp>
      <p:sp>
        <p:nvSpPr>
          <p:cNvPr id="29704" name="Textfeld 1"/>
          <p:cNvSpPr txBox="1">
            <a:spLocks noChangeArrowheads="1"/>
          </p:cNvSpPr>
          <p:nvPr/>
        </p:nvSpPr>
        <p:spPr bwMode="auto">
          <a:xfrm>
            <a:off x="6778625" y="827088"/>
            <a:ext cx="245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40 string configuration</a:t>
            </a:r>
          </a:p>
        </p:txBody>
      </p:sp>
    </p:spTree>
    <p:extLst>
      <p:ext uri="{BB962C8B-B14F-4D97-AF65-F5344CB8AC3E}">
        <p14:creationId xmlns:p14="http://schemas.microsoft.com/office/powerpoint/2010/main" val="57984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well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organized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Bild 6" descr="I:\kleinknecht\kleinknecht1t\pico_p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4817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de-DE" smtClean="0"/>
              <a:t>point source sensitivities</a:t>
            </a:r>
          </a:p>
        </p:txBody>
      </p:sp>
      <p:pic>
        <p:nvPicPr>
          <p:cNvPr id="30723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176463"/>
            <a:ext cx="608488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20869" name="Textfeld 5"/>
          <p:cNvSpPr txBox="1">
            <a:spLocks noChangeArrowheads="1"/>
          </p:cNvSpPr>
          <p:nvPr/>
        </p:nvSpPr>
        <p:spPr bwMode="auto">
          <a:xfrm>
            <a:off x="1692275" y="1455738"/>
            <a:ext cx="57594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/>
              <a:t> </a:t>
            </a:r>
            <a:r>
              <a:rPr lang="de-DE" b="1" dirty="0"/>
              <a:t>… </a:t>
            </a:r>
            <a:r>
              <a:rPr lang="de-DE" b="1" dirty="0" err="1"/>
              <a:t>factor</a:t>
            </a:r>
            <a:r>
              <a:rPr lang="de-DE" b="1" dirty="0"/>
              <a:t> 1000 </a:t>
            </a:r>
            <a:r>
              <a:rPr lang="de-DE" b="1" dirty="0" err="1"/>
              <a:t>improvement</a:t>
            </a:r>
            <a:r>
              <a:rPr lang="de-DE" b="1" dirty="0"/>
              <a:t>  in 15 </a:t>
            </a:r>
            <a:r>
              <a:rPr lang="de-DE" b="1" dirty="0" err="1"/>
              <a:t>years</a:t>
            </a:r>
            <a:r>
              <a:rPr lang="de-DE" b="1" dirty="0"/>
              <a:t> !</a:t>
            </a:r>
          </a:p>
        </p:txBody>
      </p:sp>
      <p:sp>
        <p:nvSpPr>
          <p:cNvPr id="420870" name="Textfeld 6"/>
          <p:cNvSpPr txBox="1">
            <a:spLocks noChangeArrowheads="1"/>
          </p:cNvSpPr>
          <p:nvPr/>
        </p:nvSpPr>
        <p:spPr bwMode="auto">
          <a:xfrm>
            <a:off x="6864350" y="4318000"/>
            <a:ext cx="22796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AMANDA 1387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days</a:t>
            </a:r>
            <a:endParaRPr lang="de-DE" dirty="0">
              <a:solidFill>
                <a:srgbClr xmlns:mc="http://schemas.openxmlformats.org/markup-compatibility/2006" xmlns:a14="http://schemas.microsoft.com/office/drawing/2010/main" val="9933FF" mc:Ignorable="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93775"/>
          </a:xfrm>
        </p:spPr>
        <p:txBody>
          <a:bodyPr/>
          <a:lstStyle/>
          <a:p>
            <a:r>
              <a:rPr lang="de-DE" smtClean="0"/>
              <a:t>Side remark: trial penalty</a:t>
            </a:r>
          </a:p>
        </p:txBody>
      </p:sp>
      <p:graphicFrame>
        <p:nvGraphicFramePr>
          <p:cNvPr id="32771" name="Objek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2486025" y="2636838"/>
          <a:ext cx="3455988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6" name="Formel" r:id="rId4" imgW="1637589" imgH="317362" progId="Equation.3">
                  <p:embed/>
                </p:oleObj>
              </mc:Choice>
              <mc:Fallback>
                <p:oleObj name="Formel" r:id="rId4" imgW="1637589" imgH="317362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5" y="2636838"/>
                        <a:ext cx="3455988" cy="6699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xmlns:a14="http://schemas.microsoft.com/office/drawing/2010/main" val="FF9900" mc:Ignorable="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 mc:Ignorable="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3396" name="Textfeld 4"/>
          <p:cNvSpPr txBox="1">
            <a:spLocks noChangeArrowheads="1"/>
          </p:cNvSpPr>
          <p:nvPr/>
        </p:nvSpPr>
        <p:spPr bwMode="auto">
          <a:xfrm>
            <a:off x="468313" y="1341438"/>
            <a:ext cx="70040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consider</a:t>
            </a:r>
            <a:r>
              <a:rPr lang="de-DE" dirty="0"/>
              <a:t> n </a:t>
            </a:r>
            <a:r>
              <a:rPr lang="de-DE" dirty="0" err="1"/>
              <a:t>experiments</a:t>
            </a:r>
            <a:r>
              <a:rPr lang="de-DE" dirty="0"/>
              <a:t>, on par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</a:p>
          <a:p>
            <a:pPr>
              <a:defRPr/>
            </a:pPr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b="1" dirty="0"/>
              <a:t>p </a:t>
            </a:r>
            <a:r>
              <a:rPr lang="de-DE" dirty="0" err="1"/>
              <a:t>for</a:t>
            </a:r>
            <a:r>
              <a:rPr lang="de-DE" dirty="0"/>
              <a:t> a positive </a:t>
            </a:r>
            <a:r>
              <a:rPr lang="de-DE" dirty="0" err="1"/>
              <a:t>outcome</a:t>
            </a:r>
            <a:r>
              <a:rPr lang="de-DE" dirty="0"/>
              <a:t> </a:t>
            </a:r>
            <a:r>
              <a:rPr lang="de-DE" i="1" dirty="0"/>
              <a:t>(</a:t>
            </a:r>
            <a:r>
              <a:rPr lang="de-DE" i="1" dirty="0" err="1"/>
              <a:t>hurray</a:t>
            </a:r>
            <a:r>
              <a:rPr lang="de-DE" i="1" dirty="0"/>
              <a:t>, </a:t>
            </a:r>
            <a:r>
              <a:rPr lang="de-DE" i="1" dirty="0" err="1"/>
              <a:t>we</a:t>
            </a:r>
            <a:r>
              <a:rPr lang="de-DE" i="1" dirty="0"/>
              <a:t> </a:t>
            </a:r>
            <a:r>
              <a:rPr lang="de-DE" i="1" dirty="0" err="1"/>
              <a:t>have</a:t>
            </a:r>
            <a:r>
              <a:rPr lang="de-DE" i="1" dirty="0"/>
              <a:t> a </a:t>
            </a:r>
            <a:r>
              <a:rPr lang="de-DE" i="1" dirty="0" err="1"/>
              <a:t>signal</a:t>
            </a:r>
            <a:r>
              <a:rPr lang="de-DE" i="1" dirty="0"/>
              <a:t>!) </a:t>
            </a:r>
            <a:r>
              <a:rPr lang="de-DE" dirty="0"/>
              <a:t>…</a:t>
            </a:r>
          </a:p>
        </p:txBody>
      </p:sp>
      <p:sp>
        <p:nvSpPr>
          <p:cNvPr id="443397" name="Textfeld 5"/>
          <p:cNvSpPr txBox="1">
            <a:spLocks noChangeArrowheads="1"/>
          </p:cNvSpPr>
          <p:nvPr/>
        </p:nvSpPr>
        <p:spPr bwMode="auto">
          <a:xfrm>
            <a:off x="495300" y="2095500"/>
            <a:ext cx="74358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err="1"/>
              <a:t>probability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positive </a:t>
            </a:r>
            <a:r>
              <a:rPr lang="de-DE" err="1"/>
              <a:t>outcome</a:t>
            </a:r>
            <a:r>
              <a:rPr lang="de-DE"/>
              <a:t> in </a:t>
            </a:r>
            <a:r>
              <a:rPr lang="de-DE" err="1"/>
              <a:t>at</a:t>
            </a:r>
            <a:r>
              <a:rPr lang="de-DE"/>
              <a:t> least 1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n </a:t>
            </a:r>
            <a:r>
              <a:rPr lang="de-DE" err="1"/>
              <a:t>experiments</a:t>
            </a:r>
            <a:r>
              <a:rPr lang="de-DE"/>
              <a:t>:</a:t>
            </a:r>
          </a:p>
        </p:txBody>
      </p: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468313" y="4221163"/>
            <a:ext cx="8159750" cy="1550987"/>
            <a:chOff x="468313" y="4221163"/>
            <a:chExt cx="8159750" cy="1550987"/>
          </a:xfrm>
        </p:grpSpPr>
        <p:sp>
          <p:nvSpPr>
            <p:cNvPr id="443400" name="Textfeld 8"/>
            <p:cNvSpPr txBox="1">
              <a:spLocks noChangeArrowheads="1"/>
            </p:cNvSpPr>
            <p:nvPr/>
          </p:nvSpPr>
          <p:spPr bwMode="auto">
            <a:xfrm>
              <a:off x="468313" y="4221163"/>
              <a:ext cx="8159750" cy="64135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 err="1"/>
                <a:t>probability</a:t>
              </a:r>
              <a:r>
                <a:rPr lang="de-DE" dirty="0"/>
                <a:t> </a:t>
              </a:r>
              <a:r>
                <a:rPr lang="de-DE" dirty="0" err="1"/>
                <a:t>density</a:t>
              </a:r>
              <a:r>
                <a:rPr lang="de-DE" dirty="0"/>
                <a:t> </a:t>
              </a:r>
              <a:r>
                <a:rPr lang="de-DE" dirty="0" err="1"/>
                <a:t>f</a:t>
              </a:r>
              <a:r>
                <a:rPr lang="de-DE" baseline="30000" dirty="0" err="1"/>
                <a:t>Neff</a:t>
              </a:r>
              <a:r>
                <a:rPr lang="de-DE" dirty="0"/>
                <a:t>(</a:t>
              </a:r>
              <a:r>
                <a:rPr lang="de-DE" dirty="0">
                  <a:sym typeface="Symbol" pitchFamily="18" charset="2"/>
                </a:rPr>
                <a:t></a:t>
              </a:r>
              <a:r>
                <a:rPr lang="de-DE" baseline="-25000" dirty="0" err="1">
                  <a:sym typeface="Symbol" pitchFamily="18" charset="2"/>
                </a:rPr>
                <a:t>max</a:t>
              </a:r>
              <a:r>
                <a:rPr lang="de-DE" dirty="0">
                  <a:sym typeface="Symbol" pitchFamily="18" charset="2"/>
                </a:rPr>
                <a:t>) </a:t>
              </a:r>
              <a:r>
                <a:rPr lang="de-DE" dirty="0" err="1"/>
                <a:t>distribution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  <a:r>
                <a:rPr lang="de-DE" dirty="0" err="1"/>
                <a:t>obtaining</a:t>
              </a:r>
              <a:r>
                <a:rPr lang="de-DE" dirty="0"/>
                <a:t> maximal </a:t>
              </a:r>
              <a:r>
                <a:rPr lang="de-DE" dirty="0" err="1"/>
                <a:t>significance</a:t>
              </a:r>
              <a:r>
                <a:rPr lang="de-DE" dirty="0"/>
                <a:t> </a:t>
              </a:r>
              <a:r>
                <a:rPr lang="de-DE" dirty="0">
                  <a:sym typeface="Symbol" pitchFamily="18" charset="2"/>
                </a:rPr>
                <a:t></a:t>
              </a:r>
              <a:r>
                <a:rPr lang="de-DE" baseline="-25000" dirty="0" err="1">
                  <a:sym typeface="Symbol" pitchFamily="18" charset="2"/>
                </a:rPr>
                <a:t>max</a:t>
              </a:r>
              <a:r>
                <a:rPr lang="de-DE" dirty="0">
                  <a:sym typeface="Symbol" pitchFamily="18" charset="2"/>
                </a:rPr>
                <a:t> </a:t>
              </a:r>
            </a:p>
            <a:p>
              <a:pPr>
                <a:defRPr/>
              </a:pPr>
              <a:r>
                <a:rPr lang="de-DE" dirty="0"/>
                <a:t>in </a:t>
              </a:r>
              <a:r>
                <a:rPr lang="de-DE" dirty="0" err="1"/>
                <a:t>whole</a:t>
              </a:r>
              <a:r>
                <a:rPr lang="de-DE" dirty="0"/>
                <a:t> </a:t>
              </a:r>
              <a:r>
                <a:rPr lang="de-DE" dirty="0" err="1"/>
                <a:t>sky</a:t>
              </a:r>
              <a:r>
                <a:rPr lang="de-DE" dirty="0"/>
                <a:t>:</a:t>
              </a:r>
            </a:p>
          </p:txBody>
        </p:sp>
        <p:graphicFrame>
          <p:nvGraphicFramePr>
            <p:cNvPr id="32779" name="Objekt 9"/>
            <p:cNvGraphicFramePr>
              <a:graphicFrameLocks noChangeAspect="1"/>
            </p:cNvGraphicFramePr>
            <p:nvPr/>
          </p:nvGraphicFramePr>
          <p:xfrm>
            <a:off x="1814513" y="4868863"/>
            <a:ext cx="4895850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97" name="Formel" r:id="rId6" imgW="2959100" imgH="546100" progId="Equation.3">
                    <p:embed/>
                  </p:oleObj>
                </mc:Choice>
                <mc:Fallback>
                  <p:oleObj name="Formel" r:id="rId6" imgW="2959100" imgH="546100" progId="Equation.3">
                    <p:embed/>
                    <p:pic>
                      <p:nvPicPr>
                        <p:cNvPr id="0" name="Objek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513" y="4868863"/>
                          <a:ext cx="4895850" cy="903287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xmlns:a14="http://schemas.microsoft.com/office/drawing/2010/main" val="FF9900" mc:Ignorable="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 mc:Ignorable="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 mc:Ignorable="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3404" name="Textfeld 12"/>
          <p:cNvSpPr txBox="1">
            <a:spLocks noChangeArrowheads="1"/>
          </p:cNvSpPr>
          <p:nvPr/>
        </p:nvSpPr>
        <p:spPr bwMode="auto">
          <a:xfrm>
            <a:off x="611188" y="5949950"/>
            <a:ext cx="36512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/>
              <a:t>f(</a:t>
            </a:r>
            <a:r>
              <a:rPr lang="de-DE" b="1" dirty="0">
                <a:sym typeface="Symbol" pitchFamily="18" charset="2"/>
              </a:rPr>
              <a:t>):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probability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density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for</a:t>
            </a:r>
            <a:endParaRPr lang="de-DE" dirty="0">
              <a:sym typeface="Symbol" pitchFamily="18" charset="2"/>
            </a:endParaRPr>
          </a:p>
          <a:p>
            <a:pPr>
              <a:defRPr/>
            </a:pPr>
            <a:r>
              <a:rPr lang="de-DE" dirty="0" err="1">
                <a:sym typeface="Symbol" pitchFamily="18" charset="2"/>
              </a:rPr>
              <a:t>obtaining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significance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at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b="1" dirty="0" err="1">
                <a:sym typeface="Symbol" pitchFamily="18" charset="2"/>
              </a:rPr>
              <a:t>one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point</a:t>
            </a:r>
            <a:endParaRPr lang="de-DE" dirty="0">
              <a:sym typeface="Symbol" pitchFamily="18" charset="2"/>
            </a:endParaRPr>
          </a:p>
        </p:txBody>
      </p:sp>
      <p:sp>
        <p:nvSpPr>
          <p:cNvPr id="443405" name="Textfeld 13"/>
          <p:cNvSpPr txBox="1">
            <a:spLocks noChangeArrowheads="1"/>
          </p:cNvSpPr>
          <p:nvPr/>
        </p:nvSpPr>
        <p:spPr bwMode="auto">
          <a:xfrm>
            <a:off x="4643438" y="6021388"/>
            <a:ext cx="37861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ym typeface="Symbol" pitchFamily="18" charset="2"/>
              </a:rPr>
              <a:t>N</a:t>
            </a:r>
            <a:r>
              <a:rPr lang="de-DE" b="1" baseline="-25000" dirty="0">
                <a:sym typeface="Symbol" pitchFamily="18" charset="2"/>
              </a:rPr>
              <a:t>eff</a:t>
            </a:r>
            <a:r>
              <a:rPr lang="de-DE" b="1" dirty="0">
                <a:sym typeface="Symbol" pitchFamily="18" charset="2"/>
              </a:rPr>
              <a:t>: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effective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number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of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statistically</a:t>
            </a:r>
            <a:endParaRPr lang="de-DE" dirty="0">
              <a:sym typeface="Symbol" pitchFamily="18" charset="2"/>
            </a:endParaRPr>
          </a:p>
          <a:p>
            <a:pPr>
              <a:defRPr/>
            </a:pPr>
            <a:r>
              <a:rPr lang="de-DE" dirty="0">
                <a:sym typeface="Symbol" pitchFamily="18" charset="2"/>
              </a:rPr>
              <a:t>„</a:t>
            </a:r>
            <a:r>
              <a:rPr lang="de-DE" dirty="0" err="1">
                <a:sym typeface="Symbol" pitchFamily="18" charset="2"/>
              </a:rPr>
              <a:t>points</a:t>
            </a:r>
            <a:r>
              <a:rPr lang="de-DE" dirty="0">
                <a:sym typeface="Symbol" pitchFamily="18" charset="2"/>
              </a:rPr>
              <a:t>“ in </a:t>
            </a:r>
            <a:r>
              <a:rPr lang="de-DE" dirty="0" err="1">
                <a:sym typeface="Symbol" pitchFamily="18" charset="2"/>
              </a:rPr>
              <a:t>skyplot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06413" y="3521075"/>
            <a:ext cx="83820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IceCube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has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shown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~ 40 „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analyses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 so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far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~ 5%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probability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</a:t>
            </a:r>
            <a:r>
              <a:rPr lang="el-G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σ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fluctuation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…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04" grpId="0"/>
      <p:bldP spid="44340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smtClean="0"/>
              <a:t>how to deal with two analyses of the same quantity using the same data?</a:t>
            </a:r>
          </a:p>
        </p:txBody>
      </p:sp>
      <p:sp>
        <p:nvSpPr>
          <p:cNvPr id="447492" name="Textfeld 4"/>
          <p:cNvSpPr txBox="1">
            <a:spLocks noChangeArrowheads="1"/>
          </p:cNvSpPr>
          <p:nvPr/>
        </p:nvSpPr>
        <p:spPr bwMode="auto">
          <a:xfrm>
            <a:off x="827088" y="2060575"/>
            <a:ext cx="77025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dealing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err="1"/>
              <a:t>small</a:t>
            </a:r>
            <a:r>
              <a:rPr lang="de-DE"/>
              <a:t> </a:t>
            </a:r>
            <a:r>
              <a:rPr lang="de-DE" err="1"/>
              <a:t>number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events</a:t>
            </a:r>
            <a:r>
              <a:rPr lang="de-DE"/>
              <a:t>,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hit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trial</a:t>
            </a:r>
            <a:r>
              <a:rPr lang="de-DE"/>
              <a:t> </a:t>
            </a:r>
            <a:r>
              <a:rPr lang="de-DE" err="1"/>
              <a:t>penalty</a:t>
            </a:r>
            <a:r>
              <a:rPr lang="de-DE"/>
              <a:t>, </a:t>
            </a:r>
          </a:p>
          <a:p>
            <a:pPr>
              <a:defRPr/>
            </a:pP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several</a:t>
            </a:r>
            <a:r>
              <a:rPr lang="de-DE"/>
              <a:t> </a:t>
            </a:r>
            <a:r>
              <a:rPr lang="de-DE" err="1"/>
              <a:t>analyses</a:t>
            </a:r>
            <a:r>
              <a:rPr lang="de-DE"/>
              <a:t> „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equal</a:t>
            </a:r>
            <a:r>
              <a:rPr lang="de-DE"/>
              <a:t> </a:t>
            </a:r>
            <a:r>
              <a:rPr lang="de-DE" err="1"/>
              <a:t>rights</a:t>
            </a:r>
            <a:r>
              <a:rPr lang="de-DE"/>
              <a:t>“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done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same </a:t>
            </a:r>
            <a:r>
              <a:rPr lang="de-DE" err="1"/>
              <a:t>data</a:t>
            </a:r>
            <a:r>
              <a:rPr lang="de-DE"/>
              <a:t> …</a:t>
            </a:r>
          </a:p>
        </p:txBody>
      </p:sp>
      <p:sp>
        <p:nvSpPr>
          <p:cNvPr id="447493" name="Textfeld 5"/>
          <p:cNvSpPr txBox="1">
            <a:spLocks noChangeArrowheads="1"/>
          </p:cNvSpPr>
          <p:nvPr/>
        </p:nvSpPr>
        <p:spPr bwMode="auto">
          <a:xfrm>
            <a:off x="827088" y="3852863"/>
            <a:ext cx="6953250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probabilty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least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 </a:t>
            </a:r>
            <a:r>
              <a:rPr lang="de-DE" dirty="0" err="1"/>
              <a:t>and</a:t>
            </a:r>
            <a:r>
              <a:rPr lang="de-DE" dirty="0"/>
              <a:t> B </a:t>
            </a:r>
            <a:r>
              <a:rPr lang="de-DE" dirty="0" err="1"/>
              <a:t>passes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 err="1"/>
              <a:t>significance</a:t>
            </a:r>
            <a:r>
              <a:rPr lang="de-DE" dirty="0"/>
              <a:t> </a:t>
            </a:r>
            <a:r>
              <a:rPr lang="de-DE" dirty="0" err="1"/>
              <a:t>requirement</a:t>
            </a:r>
            <a:r>
              <a:rPr lang="de-DE" dirty="0"/>
              <a:t> </a:t>
            </a:r>
            <a:r>
              <a:rPr lang="de-DE" dirty="0">
                <a:sym typeface="Symbol" pitchFamily="18" charset="2"/>
              </a:rPr>
              <a:t>) </a:t>
            </a:r>
            <a:r>
              <a:rPr lang="de-DE" baseline="-25000" dirty="0" err="1">
                <a:sym typeface="Symbol" pitchFamily="18" charset="2"/>
              </a:rPr>
              <a:t>max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/>
              <a:t>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                   P(A</a:t>
            </a:r>
            <a:r>
              <a:rPr lang="de-DE" dirty="0">
                <a:sym typeface="Symbol" pitchFamily="18" charset="2"/>
              </a:rPr>
              <a:t>B)</a:t>
            </a:r>
            <a:r>
              <a:rPr lang="de-DE" baseline="-25000" dirty="0">
                <a:sym typeface="Symbol" pitchFamily="18" charset="2"/>
              </a:rPr>
              <a:t>&gt;</a:t>
            </a:r>
            <a:r>
              <a:rPr lang="de-DE" baseline="-25000" dirty="0" err="1">
                <a:sym typeface="Symbol" pitchFamily="18" charset="2"/>
              </a:rPr>
              <a:t>max</a:t>
            </a:r>
            <a:r>
              <a:rPr lang="de-DE" dirty="0">
                <a:sym typeface="Symbol" pitchFamily="18" charset="2"/>
              </a:rPr>
              <a:t> = P(A)</a:t>
            </a:r>
            <a:r>
              <a:rPr lang="de-DE" baseline="-25000" dirty="0">
                <a:sym typeface="Symbol" pitchFamily="18" charset="2"/>
              </a:rPr>
              <a:t>&gt;</a:t>
            </a:r>
            <a:r>
              <a:rPr lang="de-DE" baseline="-25000" dirty="0" err="1">
                <a:sym typeface="Symbol" pitchFamily="18" charset="2"/>
              </a:rPr>
              <a:t>max</a:t>
            </a:r>
            <a:r>
              <a:rPr lang="de-DE" dirty="0">
                <a:sym typeface="Symbol" pitchFamily="18" charset="2"/>
              </a:rPr>
              <a:t> + P(B)</a:t>
            </a:r>
            <a:r>
              <a:rPr lang="de-DE" baseline="-25000" dirty="0">
                <a:sym typeface="Symbol" pitchFamily="18" charset="2"/>
              </a:rPr>
              <a:t>&gt;</a:t>
            </a:r>
            <a:r>
              <a:rPr lang="de-DE" baseline="-25000" dirty="0" err="1">
                <a:sym typeface="Symbol" pitchFamily="18" charset="2"/>
              </a:rPr>
              <a:t>max</a:t>
            </a:r>
            <a:r>
              <a:rPr lang="de-DE" dirty="0">
                <a:sym typeface="Symbol" pitchFamily="18" charset="2"/>
              </a:rPr>
              <a:t> - P(AB)</a:t>
            </a:r>
            <a:r>
              <a:rPr lang="de-DE" baseline="-25000" dirty="0">
                <a:sym typeface="Symbol" pitchFamily="18" charset="2"/>
              </a:rPr>
              <a:t>&gt;</a:t>
            </a:r>
            <a:r>
              <a:rPr lang="de-DE" baseline="-25000" dirty="0" err="1">
                <a:sym typeface="Symbol" pitchFamily="18" charset="2"/>
              </a:rPr>
              <a:t>max</a:t>
            </a:r>
            <a:r>
              <a:rPr lang="de-DE" dirty="0">
                <a:sym typeface="Symbol" pitchFamily="18" charset="2"/>
              </a:rPr>
              <a:t> </a:t>
            </a:r>
          </a:p>
        </p:txBody>
      </p:sp>
      <p:sp>
        <p:nvSpPr>
          <p:cNvPr id="30725" name="Linie 6"/>
          <p:cNvSpPr>
            <a:spLocks noChangeShapeType="1"/>
          </p:cNvSpPr>
          <p:nvPr/>
        </p:nvSpPr>
        <p:spPr bwMode="auto">
          <a:xfrm flipH="1" flipV="1">
            <a:off x="6313488" y="5043488"/>
            <a:ext cx="1008062" cy="4318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5C00" mc:Ignorable="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Textfeld 7"/>
          <p:cNvSpPr txBox="1">
            <a:spLocks noChangeArrowheads="1"/>
          </p:cNvSpPr>
          <p:nvPr/>
        </p:nvSpPr>
        <p:spPr bwMode="auto">
          <a:xfrm>
            <a:off x="6143625" y="5475288"/>
            <a:ext cx="2698750" cy="366712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C0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663300" mc:Ignorable=""/>
                </a:solidFill>
              </a:rPr>
              <a:t>depends on data overlap</a:t>
            </a:r>
          </a:p>
        </p:txBody>
      </p:sp>
      <p:sp>
        <p:nvSpPr>
          <p:cNvPr id="447496" name="Textfeld 8"/>
          <p:cNvSpPr txBox="1">
            <a:spLocks noChangeArrowheads="1"/>
          </p:cNvSpPr>
          <p:nvPr/>
        </p:nvSpPr>
        <p:spPr bwMode="auto">
          <a:xfrm>
            <a:off x="1187450" y="6107113"/>
            <a:ext cx="55562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 </a:t>
            </a:r>
            <a:r>
              <a:rPr lang="de-DE" dirty="0">
                <a:solidFill>
                  <a:schemeClr val="accent2"/>
                </a:solidFill>
              </a:rPr>
              <a:t>Best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decide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beforehand</a:t>
            </a:r>
            <a:r>
              <a:rPr lang="de-DE" dirty="0">
                <a:solidFill>
                  <a:schemeClr val="accent2"/>
                </a:solidFill>
              </a:rPr>
              <a:t>, </a:t>
            </a:r>
            <a:r>
              <a:rPr lang="de-DE" dirty="0" err="1">
                <a:solidFill>
                  <a:schemeClr val="accent2"/>
                </a:solidFill>
              </a:rPr>
              <a:t>which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analysis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take</a:t>
            </a:r>
            <a:r>
              <a:rPr lang="de-DE" dirty="0"/>
              <a:t> …</a:t>
            </a:r>
          </a:p>
        </p:txBody>
      </p:sp>
      <p:sp>
        <p:nvSpPr>
          <p:cNvPr id="30728" name="Rechteck 1"/>
          <p:cNvSpPr>
            <a:spLocks noChangeArrowheads="1"/>
          </p:cNvSpPr>
          <p:nvPr/>
        </p:nvSpPr>
        <p:spPr bwMode="auto">
          <a:xfrm>
            <a:off x="827088" y="2828925"/>
            <a:ext cx="7777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Often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new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combination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additional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data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plus an 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improved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original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data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3" grpId="0"/>
      <p:bldP spid="30725" grpId="0" animBg="1"/>
      <p:bldP spid="30726" grpId="0" animBg="1"/>
      <p:bldP spid="447496" grpId="0"/>
      <p:bldP spid="307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de-DE" smtClean="0"/>
              <a:t>… continued</a:t>
            </a:r>
          </a:p>
        </p:txBody>
      </p:sp>
      <p:sp>
        <p:nvSpPr>
          <p:cNvPr id="451588" name="Textfeld 4"/>
          <p:cNvSpPr txBox="1">
            <a:spLocks noChangeArrowheads="1"/>
          </p:cNvSpPr>
          <p:nvPr/>
        </p:nvSpPr>
        <p:spPr bwMode="auto">
          <a:xfrm>
            <a:off x="250825" y="1292225"/>
            <a:ext cx="8737600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>
                <a:solidFill>
                  <a:schemeClr val="accent2"/>
                </a:solidFill>
              </a:rPr>
              <a:t>Note </a:t>
            </a:r>
            <a:r>
              <a:rPr lang="de-DE" i="1" err="1">
                <a:solidFill>
                  <a:schemeClr val="accent2"/>
                </a:solidFill>
              </a:rPr>
              <a:t>that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statistical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differences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can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arise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even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comparing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results</a:t>
            </a:r>
            <a:r>
              <a:rPr lang="de-DE" i="1">
                <a:solidFill>
                  <a:schemeClr val="accent2"/>
                </a:solidFill>
              </a:rPr>
              <a:t> </a:t>
            </a:r>
            <a:r>
              <a:rPr lang="de-DE" i="1" err="1">
                <a:solidFill>
                  <a:schemeClr val="accent2"/>
                </a:solidFill>
              </a:rPr>
              <a:t>from</a:t>
            </a:r>
            <a:r>
              <a:rPr lang="de-DE" i="1">
                <a:solidFill>
                  <a:schemeClr val="accent2"/>
                </a:solidFill>
              </a:rPr>
              <a:t> same </a:t>
            </a:r>
            <a:r>
              <a:rPr lang="de-DE" i="1" err="1">
                <a:solidFill>
                  <a:schemeClr val="accent2"/>
                </a:solidFill>
              </a:rPr>
              <a:t>events</a:t>
            </a:r>
            <a:r>
              <a:rPr lang="de-DE" i="1">
                <a:solidFill>
                  <a:schemeClr val="accent2"/>
                </a:solidFill>
              </a:rPr>
              <a:t>!</a:t>
            </a:r>
          </a:p>
        </p:txBody>
      </p:sp>
      <p:sp>
        <p:nvSpPr>
          <p:cNvPr id="451589" name="Textfeld 5"/>
          <p:cNvSpPr txBox="1">
            <a:spLocks noChangeArrowheads="1"/>
          </p:cNvSpPr>
          <p:nvPr/>
        </p:nvSpPr>
        <p:spPr bwMode="auto">
          <a:xfrm>
            <a:off x="250825" y="2924175"/>
            <a:ext cx="8569325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simple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-dimensional normal </a:t>
            </a:r>
            <a:r>
              <a:rPr lang="de-DE" dirty="0" err="1"/>
              <a:t>distribution</a:t>
            </a:r>
            <a:r>
              <a:rPr lang="de-DE" dirty="0"/>
              <a:t>: 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 </a:t>
            </a:r>
            <a:r>
              <a:rPr lang="de-DE" dirty="0">
                <a:sym typeface="Symbol" pitchFamily="18" charset="2"/>
              </a:rPr>
              <a:t>=</a:t>
            </a:r>
            <a:r>
              <a:rPr lang="de-DE" baseline="-25000" dirty="0">
                <a:sym typeface="Symbol" pitchFamily="18" charset="2"/>
              </a:rPr>
              <a:t>1</a:t>
            </a:r>
            <a:r>
              <a:rPr lang="de-DE" dirty="0">
                <a:sym typeface="Symbol" pitchFamily="18" charset="2"/>
              </a:rPr>
              <a:t>- </a:t>
            </a:r>
            <a:r>
              <a:rPr lang="de-DE" baseline="-25000" dirty="0">
                <a:sym typeface="Symbol" pitchFamily="18" charset="2"/>
              </a:rPr>
              <a:t>2 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is</a:t>
            </a:r>
            <a:r>
              <a:rPr lang="de-DE" dirty="0">
                <a:sym typeface="Symbol" pitchFamily="18" charset="2"/>
              </a:rPr>
              <a:t> normal </a:t>
            </a:r>
            <a:r>
              <a:rPr lang="de-DE" dirty="0" err="1">
                <a:sym typeface="Symbol" pitchFamily="18" charset="2"/>
              </a:rPr>
              <a:t>distributed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with</a:t>
            </a:r>
            <a:r>
              <a:rPr lang="de-DE" dirty="0">
                <a:sym typeface="Symbol" pitchFamily="18" charset="2"/>
              </a:rPr>
              <a:t> 				                         </a:t>
            </a:r>
            <a:r>
              <a:rPr lang="de-DE" baseline="30000" dirty="0">
                <a:sym typeface="Symbol" pitchFamily="18" charset="2"/>
              </a:rPr>
              <a:t>2</a:t>
            </a:r>
            <a:r>
              <a:rPr lang="de-DE" dirty="0">
                <a:sym typeface="Symbol" pitchFamily="18" charset="2"/>
              </a:rPr>
              <a:t>=</a:t>
            </a:r>
            <a:r>
              <a:rPr lang="de-DE" baseline="-25000" dirty="0">
                <a:sym typeface="Symbol" pitchFamily="18" charset="2"/>
              </a:rPr>
              <a:t>1</a:t>
            </a:r>
            <a:r>
              <a:rPr lang="de-DE" baseline="30000" dirty="0">
                <a:sym typeface="Symbol" pitchFamily="18" charset="2"/>
              </a:rPr>
              <a:t>2</a:t>
            </a:r>
            <a:r>
              <a:rPr lang="de-DE" dirty="0">
                <a:sym typeface="Symbol" pitchFamily="18" charset="2"/>
              </a:rPr>
              <a:t>+</a:t>
            </a:r>
            <a:r>
              <a:rPr lang="de-DE" baseline="-25000" dirty="0">
                <a:sym typeface="Symbol" pitchFamily="18" charset="2"/>
              </a:rPr>
              <a:t>2</a:t>
            </a:r>
            <a:r>
              <a:rPr lang="de-DE" baseline="30000" dirty="0">
                <a:sym typeface="Symbol" pitchFamily="18" charset="2"/>
              </a:rPr>
              <a:t>2 </a:t>
            </a:r>
            <a:r>
              <a:rPr lang="de-DE" dirty="0">
                <a:sym typeface="Symbol" pitchFamily="18" charset="2"/>
              </a:rPr>
              <a:t> -</a:t>
            </a:r>
            <a:r>
              <a:rPr lang="de-DE" baseline="30000" dirty="0">
                <a:sym typeface="Symbol" pitchFamily="18" charset="2"/>
              </a:rPr>
              <a:t> </a:t>
            </a:r>
            <a:r>
              <a:rPr lang="de-DE" dirty="0">
                <a:sym typeface="Symbol" pitchFamily="18" charset="2"/>
              </a:rPr>
              <a:t></a:t>
            </a:r>
            <a:r>
              <a:rPr lang="de-DE" baseline="-25000" dirty="0">
                <a:sym typeface="Symbol" pitchFamily="18" charset="2"/>
              </a:rPr>
              <a:t>1</a:t>
            </a:r>
            <a:r>
              <a:rPr lang="de-DE" dirty="0">
                <a:sym typeface="Symbol" pitchFamily="18" charset="2"/>
              </a:rPr>
              <a:t></a:t>
            </a:r>
            <a:r>
              <a:rPr lang="de-DE" baseline="-25000" dirty="0">
                <a:sym typeface="Symbol" pitchFamily="18" charset="2"/>
              </a:rPr>
              <a:t>2</a:t>
            </a:r>
          </a:p>
        </p:txBody>
      </p:sp>
      <p:sp>
        <p:nvSpPr>
          <p:cNvPr id="451590" name="Textfeld 6"/>
          <p:cNvSpPr txBox="1">
            <a:spLocks noChangeArrowheads="1"/>
          </p:cNvSpPr>
          <p:nvPr/>
        </p:nvSpPr>
        <p:spPr bwMode="auto">
          <a:xfrm>
            <a:off x="1116013" y="4394200"/>
            <a:ext cx="7043737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 </a:t>
            </a:r>
            <a:r>
              <a:rPr lang="de-DE" dirty="0" err="1">
                <a:solidFill>
                  <a:schemeClr val="accent2"/>
                </a:solidFill>
              </a:rPr>
              <a:t>if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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unknown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, </a:t>
            </a:r>
            <a:r>
              <a:rPr lang="de-DE" baseline="30000" dirty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can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be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as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large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as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(</a:t>
            </a:r>
            <a:r>
              <a:rPr lang="de-DE" baseline="-25000" dirty="0">
                <a:solidFill>
                  <a:schemeClr val="accent2"/>
                </a:solidFill>
                <a:sym typeface="Symbol" pitchFamily="18" charset="2"/>
              </a:rPr>
              <a:t>1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+</a:t>
            </a:r>
            <a:r>
              <a:rPr lang="de-DE" baseline="-25000" dirty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de-DE" baseline="30000" dirty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or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as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small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dirty="0" err="1">
                <a:solidFill>
                  <a:schemeClr val="accent2"/>
                </a:solidFill>
                <a:sym typeface="Symbol" pitchFamily="18" charset="2"/>
              </a:rPr>
              <a:t>as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(</a:t>
            </a:r>
            <a:r>
              <a:rPr lang="de-DE" baseline="-25000" dirty="0">
                <a:solidFill>
                  <a:schemeClr val="accent2"/>
                </a:solidFill>
                <a:sym typeface="Symbol" pitchFamily="18" charset="2"/>
              </a:rPr>
              <a:t>1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-</a:t>
            </a:r>
            <a:r>
              <a:rPr lang="de-DE" baseline="-25000" dirty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)</a:t>
            </a:r>
            <a:r>
              <a:rPr lang="de-DE" baseline="30000" dirty="0">
                <a:solidFill>
                  <a:schemeClr val="accent2"/>
                </a:solidFill>
                <a:sym typeface="Symbol" pitchFamily="18" charset="2"/>
              </a:rPr>
              <a:t>2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31750" name="Textfeld 8"/>
          <p:cNvSpPr txBox="1">
            <a:spLocks noChangeArrowheads="1"/>
          </p:cNvSpPr>
          <p:nvPr/>
        </p:nvSpPr>
        <p:spPr bwMode="auto">
          <a:xfrm>
            <a:off x="1174750" y="5067300"/>
            <a:ext cx="6719888" cy="3667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CC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997A" mc:Ignorable="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ym typeface="Symbol" pitchFamily="18" charset="2"/>
              </a:rPr>
              <a:t> </a:t>
            </a:r>
            <a:r>
              <a:rPr lang="de-DE"/>
              <a:t>determine </a:t>
            </a:r>
            <a:r>
              <a:rPr lang="de-DE">
                <a:sym typeface="Symbol" pitchFamily="18" charset="2"/>
              </a:rPr>
              <a:t> from Monte Carlo or data itself (e.g. likelihood) …</a:t>
            </a:r>
          </a:p>
        </p:txBody>
      </p:sp>
      <p:sp>
        <p:nvSpPr>
          <p:cNvPr id="451593" name="Textfeld 9"/>
          <p:cNvSpPr txBox="1">
            <a:spLocks noChangeArrowheads="1"/>
          </p:cNvSpPr>
          <p:nvPr/>
        </p:nvSpPr>
        <p:spPr bwMode="auto">
          <a:xfrm>
            <a:off x="468313" y="5949950"/>
            <a:ext cx="3941762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two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likelihood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analyses</a:t>
            </a:r>
            <a:endParaRPr lang="de-DE" dirty="0">
              <a:solidFill>
                <a:srgbClr xmlns:mc="http://schemas.openxmlformats.org/markup-compatibility/2006" xmlns:a14="http://schemas.microsoft.com/office/drawing/2010/main" val="9933FF" mc:Ignorable="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on same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set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of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events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(Art Snyder) : </a:t>
            </a:r>
          </a:p>
        </p:txBody>
      </p:sp>
      <p:pic>
        <p:nvPicPr>
          <p:cNvPr id="31752" name="Bild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876925"/>
            <a:ext cx="4081462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31753" name="Textfeld 1"/>
          <p:cNvSpPr txBox="1">
            <a:spLocks noChangeArrowheads="1"/>
          </p:cNvSpPr>
          <p:nvPr/>
        </p:nvSpPr>
        <p:spPr bwMode="auto">
          <a:xfrm>
            <a:off x="254000" y="2124075"/>
            <a:ext cx="5441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How do you handle correlation in overlapping data?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9" grpId="0"/>
      <p:bldP spid="451590" grpId="0"/>
      <p:bldP spid="31750" grpId="0" animBg="1"/>
      <p:bldP spid="451593" grpId="0"/>
      <p:bldP spid="317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de-DE" smtClean="0"/>
              <a:t>Sensitivity and discovery potential</a:t>
            </a:r>
          </a:p>
        </p:txBody>
      </p:sp>
      <p:sp>
        <p:nvSpPr>
          <p:cNvPr id="449540" name="Textfeld 4"/>
          <p:cNvSpPr txBox="1">
            <a:spLocks noChangeArrowheads="1"/>
          </p:cNvSpPr>
          <p:nvPr/>
        </p:nvSpPr>
        <p:spPr bwMode="auto">
          <a:xfrm>
            <a:off x="260350" y="1052513"/>
            <a:ext cx="8883650" cy="4851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/>
              <a:t>90% CL </a:t>
            </a:r>
            <a:r>
              <a:rPr lang="de-DE" b="1" dirty="0" err="1"/>
              <a:t>upper</a:t>
            </a:r>
            <a:r>
              <a:rPr lang="de-DE" b="1" dirty="0"/>
              <a:t> </a:t>
            </a:r>
            <a:r>
              <a:rPr lang="de-DE" b="1" dirty="0" err="1"/>
              <a:t>limit</a:t>
            </a:r>
            <a:r>
              <a:rPr lang="de-DE" b="1" dirty="0"/>
              <a:t>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b="1" baseline="30000" dirty="0">
                <a:latin typeface="Times New Roman" pitchFamily="18" charset="0"/>
                <a:cs typeface="Times New Roman" pitchFamily="18" charset="0"/>
              </a:rPr>
              <a:t>90  </a:t>
            </a:r>
            <a:r>
              <a:rPr lang="de-DE" dirty="0"/>
              <a:t>= </a:t>
            </a:r>
            <a:r>
              <a:rPr lang="de-DE" dirty="0" err="1"/>
              <a:t>expectation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yield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                                           in &lt;10%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P</a:t>
            </a:r>
          </a:p>
          <a:p>
            <a:pPr>
              <a:defRPr/>
            </a:pPr>
            <a:r>
              <a:rPr lang="de-DE" dirty="0"/>
              <a:t>		              </a:t>
            </a:r>
            <a:r>
              <a:rPr lang="de-DE" dirty="0" err="1">
                <a:solidFill>
                  <a:schemeClr val="accent2"/>
                </a:solidFill>
              </a:rPr>
              <a:t>assuming</a:t>
            </a:r>
            <a:r>
              <a:rPr lang="de-DE" dirty="0">
                <a:solidFill>
                  <a:schemeClr val="accent2"/>
                </a:solidFill>
              </a:rPr>
              <a:t> null </a:t>
            </a:r>
            <a:r>
              <a:rPr lang="de-DE" dirty="0" err="1">
                <a:solidFill>
                  <a:schemeClr val="accent2"/>
                </a:solidFill>
              </a:rPr>
              <a:t>hypothesis</a:t>
            </a:r>
            <a:r>
              <a:rPr lang="de-DE" dirty="0">
                <a:solidFill>
                  <a:schemeClr val="accent2"/>
                </a:solidFill>
              </a:rPr>
              <a:t> (=</a:t>
            </a:r>
            <a:r>
              <a:rPr lang="de-DE" dirty="0" err="1">
                <a:solidFill>
                  <a:schemeClr val="accent2"/>
                </a:solidFill>
              </a:rPr>
              <a:t>no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signal</a:t>
            </a:r>
            <a:r>
              <a:rPr lang="de-DE" dirty="0">
                <a:solidFill>
                  <a:schemeClr val="accent2"/>
                </a:solidFill>
              </a:rPr>
              <a:t>)</a:t>
            </a:r>
          </a:p>
          <a:p>
            <a:pPr>
              <a:defRPr/>
            </a:pPr>
            <a:endParaRPr lang="de-DE" dirty="0">
              <a:solidFill>
                <a:schemeClr val="accent2"/>
              </a:solidFill>
            </a:endParaRPr>
          </a:p>
          <a:p>
            <a:pPr>
              <a:defRPr/>
            </a:pPr>
            <a:endParaRPr lang="de-DE" b="1"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90% CL </a:t>
            </a:r>
            <a:r>
              <a:rPr lang="de-DE" b="1" dirty="0" err="1"/>
              <a:t>sensitivity</a:t>
            </a:r>
            <a:r>
              <a:rPr lang="de-DE" b="1" dirty="0"/>
              <a:t> &lt;</a:t>
            </a:r>
            <a:r>
              <a:rPr lang="el-GR" b="1" dirty="0"/>
              <a:t>μ</a:t>
            </a:r>
            <a:r>
              <a:rPr lang="de-DE" b="1" baseline="30000" dirty="0"/>
              <a:t>90</a:t>
            </a:r>
            <a:r>
              <a:rPr lang="de-DE" b="1" dirty="0"/>
              <a:t>&gt;</a:t>
            </a:r>
            <a:r>
              <a:rPr lang="de-DE" dirty="0"/>
              <a:t> = </a:t>
            </a:r>
            <a:r>
              <a:rPr lang="de-DE" dirty="0" err="1"/>
              <a:t>expectation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upper</a:t>
            </a:r>
            <a:r>
              <a:rPr lang="de-DE" dirty="0"/>
              <a:t> </a:t>
            </a:r>
            <a:r>
              <a:rPr lang="de-DE" dirty="0" err="1"/>
              <a:t>limit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  P</a:t>
            </a:r>
          </a:p>
          <a:p>
            <a:pPr>
              <a:defRPr/>
            </a:pPr>
            <a:r>
              <a:rPr lang="de-DE" dirty="0"/>
              <a:t>		     </a:t>
            </a:r>
          </a:p>
          <a:p>
            <a:pPr>
              <a:defRPr/>
            </a:pPr>
            <a:r>
              <a:rPr lang="de-DE" dirty="0"/>
              <a:t>	                  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 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>
                <a:sym typeface="Symbol" pitchFamily="18" charset="2"/>
              </a:rPr>
              <a:t> </a:t>
            </a:r>
            <a:r>
              <a:rPr lang="de-DE" dirty="0" err="1">
                <a:sym typeface="Symbol" pitchFamily="18" charset="2"/>
              </a:rPr>
              <a:t>can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be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determined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purely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using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background</a:t>
            </a:r>
            <a:r>
              <a:rPr lang="de-DE" dirty="0">
                <a:sym typeface="Symbol" pitchFamily="18" charset="2"/>
              </a:rPr>
              <a:t> MC </a:t>
            </a:r>
            <a:r>
              <a:rPr lang="de-DE" dirty="0" err="1">
                <a:sym typeface="Symbol" pitchFamily="18" charset="2"/>
              </a:rPr>
              <a:t>value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for</a:t>
            </a:r>
            <a:r>
              <a:rPr lang="de-DE" dirty="0">
                <a:sym typeface="Symbol" pitchFamily="18" charset="2"/>
              </a:rPr>
              <a:t> </a:t>
            </a:r>
            <a:r>
              <a:rPr lang="el-GR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μ</a:t>
            </a:r>
            <a:r>
              <a:rPr lang="de-DE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back</a:t>
            </a:r>
            <a:r>
              <a:rPr lang="de-DE" baseline="-25000" dirty="0">
                <a:sym typeface="Symbol" pitchFamily="18" charset="2"/>
              </a:rPr>
              <a:t> </a:t>
            </a:r>
          </a:p>
          <a:p>
            <a:pPr>
              <a:defRPr/>
            </a:pPr>
            <a:r>
              <a:rPr lang="de-DE" baseline="-25000" dirty="0">
                <a:sym typeface="Symbol" pitchFamily="18" charset="2"/>
              </a:rPr>
              <a:t>        </a:t>
            </a:r>
          </a:p>
          <a:p>
            <a:pPr>
              <a:defRPr/>
            </a:pPr>
            <a:endParaRPr lang="de-DE" i="1" dirty="0">
              <a:solidFill>
                <a:schemeClr val="accent2"/>
              </a:solidFill>
              <a:sym typeface="Symbol" pitchFamily="18" charset="2"/>
            </a:endParaRPr>
          </a:p>
          <a:p>
            <a:pPr>
              <a:defRPr/>
            </a:pP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can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be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used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to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determine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cuts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before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looking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at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data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and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without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signal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assumption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!   </a:t>
            </a:r>
          </a:p>
          <a:p>
            <a:pPr>
              <a:defRPr/>
            </a:pP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 optimal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sensitivity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typically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gives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soft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cuts</a:t>
            </a:r>
            <a:endParaRPr lang="de-DE" i="1" dirty="0">
              <a:solidFill>
                <a:schemeClr val="accent2"/>
              </a:solidFill>
              <a:sym typeface="Symbol" pitchFamily="18" charset="2"/>
            </a:endParaRPr>
          </a:p>
          <a:p>
            <a:pPr>
              <a:defRPr/>
            </a:pPr>
            <a:endParaRPr lang="de-DE" i="1" baseline="-25000" dirty="0">
              <a:solidFill>
                <a:schemeClr val="accent2"/>
              </a:solidFill>
              <a:sym typeface="Symbol" pitchFamily="18" charset="2"/>
            </a:endParaRPr>
          </a:p>
        </p:txBody>
      </p:sp>
      <p:graphicFrame>
        <p:nvGraphicFramePr>
          <p:cNvPr id="33796" name="Objekt 5"/>
          <p:cNvGraphicFramePr>
            <a:graphicFrameLocks noGrp="1" noChangeAspect="1"/>
          </p:cNvGraphicFramePr>
          <p:nvPr>
            <p:ph idx="1"/>
          </p:nvPr>
        </p:nvGraphicFramePr>
        <p:xfrm>
          <a:off x="3213100" y="3355975"/>
          <a:ext cx="30972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name="Formel" r:id="rId4" imgW="1981200" imgH="431800" progId="Equation.3">
                  <p:embed/>
                </p:oleObj>
              </mc:Choice>
              <mc:Fallback>
                <p:oleObj name="Formel" r:id="rId4" imgW="1981200" imgH="4318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3100" y="3355975"/>
                        <a:ext cx="3097213" cy="676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xmlns:a14="http://schemas.microsoft.com/office/drawing/2010/main" val="FF9900" mc:Ignorable="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9545" name="Textfeld 9"/>
          <p:cNvSpPr txBox="1">
            <a:spLocks noChangeArrowheads="1"/>
          </p:cNvSpPr>
          <p:nvPr/>
        </p:nvSpPr>
        <p:spPr bwMode="auto">
          <a:xfrm>
            <a:off x="663575" y="6256338"/>
            <a:ext cx="72961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…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turned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assumption</a:t>
            </a:r>
            <a:r>
              <a:rPr lang="de-DE" dirty="0"/>
              <a:t> on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5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5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95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hteck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777875"/>
          </a:xfrm>
        </p:spPr>
        <p:txBody>
          <a:bodyPr/>
          <a:lstStyle/>
          <a:p>
            <a:r>
              <a:rPr lang="de-DE" sz="3600" smtClean="0"/>
              <a:t>…sensitivity and discovery potential</a:t>
            </a:r>
          </a:p>
        </p:txBody>
      </p:sp>
      <p:sp>
        <p:nvSpPr>
          <p:cNvPr id="36867" name="Textfeld 4"/>
          <p:cNvSpPr txBox="1">
            <a:spLocks noChangeArrowheads="1"/>
          </p:cNvSpPr>
          <p:nvPr/>
        </p:nvSpPr>
        <p:spPr bwMode="auto">
          <a:xfrm>
            <a:off x="468313" y="1773238"/>
            <a:ext cx="8134350" cy="1190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CC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997A" mc:Ignorable="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discovery potential:</a:t>
            </a:r>
            <a:r>
              <a:rPr lang="de-DE"/>
              <a:t>     both signal and background Monte Carlo needed</a:t>
            </a:r>
          </a:p>
          <a:p>
            <a:pPr eaLnBrk="1" hangingPunct="1"/>
            <a:r>
              <a:rPr lang="de-DE"/>
              <a:t>		          needs definition for „discovery“ (5 sigma?) </a:t>
            </a:r>
          </a:p>
          <a:p>
            <a:pPr eaLnBrk="1" hangingPunct="1"/>
            <a:r>
              <a:rPr lang="de-DE"/>
              <a:t>		          needs assumption on discovery probability (e.g. 50%) </a:t>
            </a:r>
          </a:p>
          <a:p>
            <a:pPr eaLnBrk="1" hangingPunct="1"/>
            <a:r>
              <a:rPr lang="de-DE"/>
              <a:t>		          </a:t>
            </a:r>
            <a:r>
              <a:rPr lang="de-DE">
                <a:solidFill>
                  <a:schemeClr val="bg2"/>
                </a:solidFill>
              </a:rPr>
              <a:t>(or number of signal data events to be seen)</a:t>
            </a:r>
          </a:p>
        </p:txBody>
      </p:sp>
      <p:sp>
        <p:nvSpPr>
          <p:cNvPr id="454661" name="Textfeld 5"/>
          <p:cNvSpPr txBox="1">
            <a:spLocks noChangeArrowheads="1"/>
          </p:cNvSpPr>
          <p:nvPr/>
        </p:nvSpPr>
        <p:spPr bwMode="auto">
          <a:xfrm>
            <a:off x="395288" y="3068638"/>
            <a:ext cx="84645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>
                <a:solidFill>
                  <a:schemeClr val="accent2"/>
                </a:solidFill>
              </a:rPr>
              <a:t>can</a:t>
            </a:r>
            <a:r>
              <a:rPr lang="de-DE" i="1" dirty="0">
                <a:solidFill>
                  <a:schemeClr val="accent2"/>
                </a:solidFill>
              </a:rPr>
              <a:t> also </a:t>
            </a:r>
            <a:r>
              <a:rPr lang="de-DE" i="1" dirty="0" err="1">
                <a:solidFill>
                  <a:schemeClr val="accent2"/>
                </a:solidFill>
              </a:rPr>
              <a:t>be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used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to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determine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cuts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before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looking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at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data</a:t>
            </a:r>
            <a:r>
              <a:rPr lang="de-DE" i="1" dirty="0">
                <a:solidFill>
                  <a:schemeClr val="accent2"/>
                </a:solidFill>
              </a:rPr>
              <a:t>, „</a:t>
            </a:r>
            <a:r>
              <a:rPr lang="de-DE" i="1" dirty="0" err="1">
                <a:solidFill>
                  <a:schemeClr val="accent2"/>
                </a:solidFill>
              </a:rPr>
              <a:t>more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free</a:t>
            </a:r>
            <a:r>
              <a:rPr lang="de-DE" i="1" dirty="0">
                <a:solidFill>
                  <a:schemeClr val="accent2"/>
                </a:solidFill>
              </a:rPr>
              <a:t> </a:t>
            </a:r>
            <a:r>
              <a:rPr lang="de-DE" i="1" dirty="0" err="1">
                <a:solidFill>
                  <a:schemeClr val="accent2"/>
                </a:solidFill>
              </a:rPr>
              <a:t>parameters</a:t>
            </a:r>
            <a:r>
              <a:rPr lang="de-DE" i="1" dirty="0">
                <a:solidFill>
                  <a:schemeClr val="accent2"/>
                </a:solidFill>
              </a:rPr>
              <a:t>“</a:t>
            </a:r>
          </a:p>
          <a:p>
            <a:pPr>
              <a:buFont typeface="Symbol" pitchFamily="18" charset="2"/>
              <a:buChar char="®"/>
              <a:defRPr/>
            </a:pP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optimal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discover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potential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typically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gives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harder</a:t>
            </a:r>
            <a:r>
              <a:rPr lang="de-DE" i="1" dirty="0">
                <a:solidFill>
                  <a:schemeClr val="accent2"/>
                </a:solidFill>
                <a:sym typeface="Symbol" pitchFamily="18" charset="2"/>
              </a:rPr>
              <a:t> </a:t>
            </a:r>
            <a:r>
              <a:rPr lang="de-DE" i="1" dirty="0" err="1">
                <a:solidFill>
                  <a:schemeClr val="accent2"/>
                </a:solidFill>
                <a:sym typeface="Symbol" pitchFamily="18" charset="2"/>
              </a:rPr>
              <a:t>cuts</a:t>
            </a:r>
            <a:endParaRPr lang="de-DE" i="1" dirty="0">
              <a:solidFill>
                <a:schemeClr val="accent2"/>
              </a:solidFill>
              <a:sym typeface="Symbol" pitchFamily="18" charset="2"/>
            </a:endParaRPr>
          </a:p>
        </p:txBody>
      </p:sp>
      <p:sp>
        <p:nvSpPr>
          <p:cNvPr id="454662" name="Textfeld 6"/>
          <p:cNvSpPr txBox="1">
            <a:spLocks noChangeArrowheads="1"/>
          </p:cNvSpPr>
          <p:nvPr/>
        </p:nvSpPr>
        <p:spPr bwMode="auto">
          <a:xfrm>
            <a:off x="592138" y="1144588"/>
            <a:ext cx="59118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  <a:defRPr/>
            </a:pPr>
            <a:r>
              <a:rPr lang="de-DE" i="1">
                <a:solidFill>
                  <a:schemeClr val="accent2"/>
                </a:solidFill>
                <a:sym typeface="Symbol" pitchFamily="18" charset="2"/>
              </a:rPr>
              <a:t>we want to discover something new, not reject models!!!!</a:t>
            </a:r>
            <a:endParaRPr lang="de-DE"/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611188" y="4365625"/>
            <a:ext cx="5041900" cy="2492375"/>
            <a:chOff x="611188" y="4365625"/>
            <a:chExt cx="5041900" cy="2492375"/>
          </a:xfrm>
        </p:grpSpPr>
        <p:sp>
          <p:nvSpPr>
            <p:cNvPr id="36874" name="Rechteck 7"/>
            <p:cNvSpPr>
              <a:spLocks noChangeArrowheads="1"/>
            </p:cNvSpPr>
            <p:nvPr/>
          </p:nvSpPr>
          <p:spPr bwMode="auto">
            <a:xfrm>
              <a:off x="1476375" y="4365625"/>
              <a:ext cx="4176713" cy="20875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000000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54664" name="Textfeld 8"/>
            <p:cNvSpPr txBox="1">
              <a:spLocks noChangeArrowheads="1"/>
            </p:cNvSpPr>
            <p:nvPr/>
          </p:nvSpPr>
          <p:spPr bwMode="auto">
            <a:xfrm>
              <a:off x="611188" y="5300663"/>
              <a:ext cx="539750" cy="36671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/>
                <a:t>flux</a:t>
              </a:r>
            </a:p>
          </p:txBody>
        </p:sp>
        <p:sp>
          <p:nvSpPr>
            <p:cNvPr id="454666" name="Linie 10"/>
            <p:cNvSpPr>
              <a:spLocks noChangeShapeType="1"/>
            </p:cNvSpPr>
            <p:nvPr/>
          </p:nvSpPr>
          <p:spPr bwMode="auto">
            <a:xfrm>
              <a:off x="1476375" y="6453188"/>
              <a:ext cx="4175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454667" name="Textfeld 11"/>
            <p:cNvSpPr txBox="1">
              <a:spLocks noChangeArrowheads="1"/>
            </p:cNvSpPr>
            <p:nvPr/>
          </p:nvSpPr>
          <p:spPr bwMode="auto">
            <a:xfrm>
              <a:off x="4716463" y="6491288"/>
              <a:ext cx="768350" cy="36671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/>
                <a:t>Angle</a:t>
              </a:r>
            </a:p>
          </p:txBody>
        </p:sp>
        <p:sp>
          <p:nvSpPr>
            <p:cNvPr id="454669" name="Freihandform 13"/>
            <p:cNvSpPr>
              <a:spLocks/>
            </p:cNvSpPr>
            <p:nvPr/>
          </p:nvSpPr>
          <p:spPr bwMode="auto">
            <a:xfrm>
              <a:off x="1476375" y="4508500"/>
              <a:ext cx="4103688" cy="1584325"/>
            </a:xfrm>
            <a:custGeom>
              <a:avLst/>
              <a:gdLst>
                <a:gd name="T0" fmla="*/ 0 w 2585"/>
                <a:gd name="T1" fmla="*/ 998 h 998"/>
                <a:gd name="T2" fmla="*/ 907 w 2585"/>
                <a:gd name="T3" fmla="*/ 772 h 998"/>
                <a:gd name="T4" fmla="*/ 2585 w 2585"/>
                <a:gd name="T5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85" h="998">
                  <a:moveTo>
                    <a:pt x="0" y="998"/>
                  </a:moveTo>
                  <a:cubicBezTo>
                    <a:pt x="238" y="968"/>
                    <a:pt x="476" y="938"/>
                    <a:pt x="907" y="772"/>
                  </a:cubicBezTo>
                  <a:cubicBezTo>
                    <a:pt x="1338" y="606"/>
                    <a:pt x="1961" y="303"/>
                    <a:pt x="2585" y="0"/>
                  </a:cubicBezTo>
                </a:path>
              </a:pathLst>
            </a:cu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6879" name="Freihandform 14"/>
            <p:cNvSpPr>
              <a:spLocks/>
            </p:cNvSpPr>
            <p:nvPr/>
          </p:nvSpPr>
          <p:spPr bwMode="auto">
            <a:xfrm>
              <a:off x="1476375" y="4868863"/>
              <a:ext cx="4103688" cy="1187450"/>
            </a:xfrm>
            <a:custGeom>
              <a:avLst/>
              <a:gdLst>
                <a:gd name="T0" fmla="*/ 0 w 2585"/>
                <a:gd name="T1" fmla="*/ 2147483647 h 748"/>
                <a:gd name="T2" fmla="*/ 2147483647 w 2585"/>
                <a:gd name="T3" fmla="*/ 2147483647 h 748"/>
                <a:gd name="T4" fmla="*/ 2147483647 w 2585"/>
                <a:gd name="T5" fmla="*/ 2147483647 h 748"/>
                <a:gd name="T6" fmla="*/ 2147483647 w 2585"/>
                <a:gd name="T7" fmla="*/ 2147483647 h 748"/>
                <a:gd name="T8" fmla="*/ 2147483647 w 2585"/>
                <a:gd name="T9" fmla="*/ 2147483647 h 748"/>
                <a:gd name="T10" fmla="*/ 2147483647 w 2585"/>
                <a:gd name="T11" fmla="*/ 0 h 7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85" h="748">
                  <a:moveTo>
                    <a:pt x="0" y="725"/>
                  </a:moveTo>
                  <a:cubicBezTo>
                    <a:pt x="64" y="736"/>
                    <a:pt x="128" y="748"/>
                    <a:pt x="226" y="725"/>
                  </a:cubicBezTo>
                  <a:cubicBezTo>
                    <a:pt x="324" y="702"/>
                    <a:pt x="408" y="680"/>
                    <a:pt x="589" y="589"/>
                  </a:cubicBezTo>
                  <a:cubicBezTo>
                    <a:pt x="770" y="498"/>
                    <a:pt x="1096" y="272"/>
                    <a:pt x="1315" y="181"/>
                  </a:cubicBezTo>
                  <a:cubicBezTo>
                    <a:pt x="1534" y="90"/>
                    <a:pt x="1693" y="75"/>
                    <a:pt x="1905" y="45"/>
                  </a:cubicBezTo>
                  <a:cubicBezTo>
                    <a:pt x="2117" y="15"/>
                    <a:pt x="2479" y="7"/>
                    <a:pt x="2585" y="0"/>
                  </a:cubicBezTo>
                </a:path>
              </a:pathLst>
            </a:custGeom>
            <a:noFill/>
            <a:ln w="38100" cmpd="sng">
              <a:solidFill>
                <a:srgbClr xmlns:mc="http://schemas.openxmlformats.org/markup-compatibility/2006" xmlns:a14="http://schemas.microsoft.com/office/drawing/2010/main" val="C0100C" mc:Ignorable="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730A07" mc:Ignorable="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Freihandform 15"/>
            <p:cNvSpPr>
              <a:spLocks/>
            </p:cNvSpPr>
            <p:nvPr/>
          </p:nvSpPr>
          <p:spPr bwMode="auto">
            <a:xfrm>
              <a:off x="1476375" y="4581525"/>
              <a:ext cx="4103688" cy="1187450"/>
            </a:xfrm>
            <a:custGeom>
              <a:avLst/>
              <a:gdLst>
                <a:gd name="T0" fmla="*/ 0 w 2585"/>
                <a:gd name="T1" fmla="*/ 2147483647 h 748"/>
                <a:gd name="T2" fmla="*/ 2147483647 w 2585"/>
                <a:gd name="T3" fmla="*/ 2147483647 h 748"/>
                <a:gd name="T4" fmla="*/ 2147483647 w 2585"/>
                <a:gd name="T5" fmla="*/ 2147483647 h 748"/>
                <a:gd name="T6" fmla="*/ 2147483647 w 2585"/>
                <a:gd name="T7" fmla="*/ 2147483647 h 748"/>
                <a:gd name="T8" fmla="*/ 2147483647 w 2585"/>
                <a:gd name="T9" fmla="*/ 2147483647 h 748"/>
                <a:gd name="T10" fmla="*/ 2147483647 w 2585"/>
                <a:gd name="T11" fmla="*/ 0 h 7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85" h="748">
                  <a:moveTo>
                    <a:pt x="0" y="725"/>
                  </a:moveTo>
                  <a:cubicBezTo>
                    <a:pt x="64" y="736"/>
                    <a:pt x="128" y="748"/>
                    <a:pt x="226" y="725"/>
                  </a:cubicBezTo>
                  <a:cubicBezTo>
                    <a:pt x="324" y="702"/>
                    <a:pt x="408" y="680"/>
                    <a:pt x="589" y="589"/>
                  </a:cubicBezTo>
                  <a:cubicBezTo>
                    <a:pt x="770" y="498"/>
                    <a:pt x="1096" y="272"/>
                    <a:pt x="1315" y="181"/>
                  </a:cubicBezTo>
                  <a:cubicBezTo>
                    <a:pt x="1534" y="90"/>
                    <a:pt x="1693" y="75"/>
                    <a:pt x="1905" y="45"/>
                  </a:cubicBezTo>
                  <a:cubicBezTo>
                    <a:pt x="2117" y="15"/>
                    <a:pt x="2479" y="7"/>
                    <a:pt x="2585" y="0"/>
                  </a:cubicBezTo>
                </a:path>
              </a:pathLst>
            </a:custGeom>
            <a:noFill/>
            <a:ln w="38100" cmpd="sng">
              <a:solidFill>
                <a:srgbClr xmlns:mc="http://schemas.openxmlformats.org/markup-compatibility/2006" xmlns:a14="http://schemas.microsoft.com/office/drawing/2010/main" val="9933FF" mc:Ignorable="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5C1F99" mc:Ignorable="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Freihandform 16"/>
            <p:cNvSpPr>
              <a:spLocks/>
            </p:cNvSpPr>
            <p:nvPr/>
          </p:nvSpPr>
          <p:spPr bwMode="auto">
            <a:xfrm>
              <a:off x="1476375" y="5229225"/>
              <a:ext cx="4103688" cy="1187450"/>
            </a:xfrm>
            <a:custGeom>
              <a:avLst/>
              <a:gdLst>
                <a:gd name="T0" fmla="*/ 0 w 2585"/>
                <a:gd name="T1" fmla="*/ 2147483647 h 748"/>
                <a:gd name="T2" fmla="*/ 2147483647 w 2585"/>
                <a:gd name="T3" fmla="*/ 2147483647 h 748"/>
                <a:gd name="T4" fmla="*/ 2147483647 w 2585"/>
                <a:gd name="T5" fmla="*/ 2147483647 h 748"/>
                <a:gd name="T6" fmla="*/ 2147483647 w 2585"/>
                <a:gd name="T7" fmla="*/ 2147483647 h 748"/>
                <a:gd name="T8" fmla="*/ 2147483647 w 2585"/>
                <a:gd name="T9" fmla="*/ 2147483647 h 748"/>
                <a:gd name="T10" fmla="*/ 2147483647 w 2585"/>
                <a:gd name="T11" fmla="*/ 0 h 7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85" h="748">
                  <a:moveTo>
                    <a:pt x="0" y="725"/>
                  </a:moveTo>
                  <a:cubicBezTo>
                    <a:pt x="64" y="736"/>
                    <a:pt x="128" y="748"/>
                    <a:pt x="226" y="725"/>
                  </a:cubicBezTo>
                  <a:cubicBezTo>
                    <a:pt x="324" y="702"/>
                    <a:pt x="408" y="680"/>
                    <a:pt x="589" y="589"/>
                  </a:cubicBezTo>
                  <a:cubicBezTo>
                    <a:pt x="770" y="498"/>
                    <a:pt x="1096" y="272"/>
                    <a:pt x="1315" y="181"/>
                  </a:cubicBezTo>
                  <a:cubicBezTo>
                    <a:pt x="1534" y="90"/>
                    <a:pt x="1693" y="75"/>
                    <a:pt x="1905" y="45"/>
                  </a:cubicBezTo>
                  <a:cubicBezTo>
                    <a:pt x="2117" y="15"/>
                    <a:pt x="2479" y="7"/>
                    <a:pt x="2585" y="0"/>
                  </a:cubicBezTo>
                </a:path>
              </a:pathLst>
            </a:custGeom>
            <a:noFill/>
            <a:ln w="38100" cmpd="sng">
              <a:solidFill>
                <a:srgbClr xmlns:mc="http://schemas.openxmlformats.org/markup-compatibility/2006" xmlns:a14="http://schemas.microsoft.com/office/drawing/2010/main" val="FF9900" mc:Ignorable="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995C00" mc:Ignorable="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674" name="Textfeld 18"/>
            <p:cNvSpPr txBox="1">
              <a:spLocks noChangeArrowheads="1"/>
            </p:cNvSpPr>
            <p:nvPr/>
          </p:nvSpPr>
          <p:spPr bwMode="auto">
            <a:xfrm rot="20129386">
              <a:off x="2916238" y="5661025"/>
              <a:ext cx="1209675" cy="3048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/>
                <a:t>5</a:t>
              </a:r>
              <a:r>
                <a:rPr lang="de-DE" sz="1400">
                  <a:sym typeface="Symbol" pitchFamily="18" charset="2"/>
                </a:rPr>
                <a:t> </a:t>
              </a:r>
              <a:r>
                <a:rPr lang="de-DE" sz="1400"/>
                <a:t>sensitivity</a:t>
              </a:r>
            </a:p>
          </p:txBody>
        </p:sp>
        <p:sp>
          <p:nvSpPr>
            <p:cNvPr id="454675" name="Textfeld 19"/>
            <p:cNvSpPr txBox="1">
              <a:spLocks noChangeArrowheads="1"/>
            </p:cNvSpPr>
            <p:nvPr/>
          </p:nvSpPr>
          <p:spPr bwMode="auto">
            <a:xfrm rot="19889669">
              <a:off x="1547813" y="4868863"/>
              <a:ext cx="2681287" cy="3048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/>
                <a:t>5</a:t>
              </a:r>
              <a:r>
                <a:rPr lang="de-DE" sz="1400">
                  <a:sym typeface="Symbol" pitchFamily="18" charset="2"/>
                </a:rPr>
                <a:t> </a:t>
              </a:r>
              <a:r>
                <a:rPr lang="de-DE" sz="1400"/>
                <a:t>discovery @ 50% probability</a:t>
              </a:r>
            </a:p>
          </p:txBody>
        </p:sp>
        <p:sp>
          <p:nvSpPr>
            <p:cNvPr id="454676" name="Textfeld 20"/>
            <p:cNvSpPr txBox="1">
              <a:spLocks noChangeArrowheads="1"/>
            </p:cNvSpPr>
            <p:nvPr/>
          </p:nvSpPr>
          <p:spPr bwMode="auto">
            <a:xfrm rot="19889669">
              <a:off x="1763713" y="5084763"/>
              <a:ext cx="2681287" cy="3048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/>
                <a:t>3</a:t>
              </a:r>
              <a:r>
                <a:rPr lang="de-DE" sz="1400">
                  <a:sym typeface="Symbol" pitchFamily="18" charset="2"/>
                </a:rPr>
                <a:t> </a:t>
              </a:r>
              <a:r>
                <a:rPr lang="de-DE" sz="1400"/>
                <a:t>discovery @ 50% probability</a:t>
              </a:r>
            </a:p>
          </p:txBody>
        </p:sp>
        <p:sp>
          <p:nvSpPr>
            <p:cNvPr id="454677" name="Linie 21"/>
            <p:cNvSpPr>
              <a:spLocks noChangeShapeType="1"/>
            </p:cNvSpPr>
            <p:nvPr/>
          </p:nvSpPr>
          <p:spPr bwMode="auto">
            <a:xfrm flipV="1">
              <a:off x="1476375" y="4365625"/>
              <a:ext cx="0" cy="20875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6886" name="Ellipse 22"/>
            <p:cNvSpPr>
              <a:spLocks noChangeArrowheads="1"/>
            </p:cNvSpPr>
            <p:nvPr/>
          </p:nvSpPr>
          <p:spPr bwMode="auto">
            <a:xfrm>
              <a:off x="4500563" y="5084763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Ellipse 23"/>
            <p:cNvSpPr>
              <a:spLocks noChangeArrowheads="1"/>
            </p:cNvSpPr>
            <p:nvPr/>
          </p:nvSpPr>
          <p:spPr bwMode="auto">
            <a:xfrm>
              <a:off x="4716463" y="5300663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Ellipse 24"/>
            <p:cNvSpPr>
              <a:spLocks noChangeArrowheads="1"/>
            </p:cNvSpPr>
            <p:nvPr/>
          </p:nvSpPr>
          <p:spPr bwMode="auto">
            <a:xfrm>
              <a:off x="5003800" y="5373688"/>
              <a:ext cx="71438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Ellipse 25"/>
            <p:cNvSpPr>
              <a:spLocks noChangeArrowheads="1"/>
            </p:cNvSpPr>
            <p:nvPr/>
          </p:nvSpPr>
          <p:spPr bwMode="auto">
            <a:xfrm>
              <a:off x="5292725" y="5157788"/>
              <a:ext cx="71438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0" name="Ellipse 26"/>
            <p:cNvSpPr>
              <a:spLocks noChangeArrowheads="1"/>
            </p:cNvSpPr>
            <p:nvPr/>
          </p:nvSpPr>
          <p:spPr bwMode="auto">
            <a:xfrm>
              <a:off x="4067175" y="5300663"/>
              <a:ext cx="71438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Ellipse 27"/>
            <p:cNvSpPr>
              <a:spLocks noChangeArrowheads="1"/>
            </p:cNvSpPr>
            <p:nvPr/>
          </p:nvSpPr>
          <p:spPr bwMode="auto">
            <a:xfrm>
              <a:off x="4932363" y="5516563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2" name="Ellipse 28"/>
            <p:cNvSpPr>
              <a:spLocks noChangeArrowheads="1"/>
            </p:cNvSpPr>
            <p:nvPr/>
          </p:nvSpPr>
          <p:spPr bwMode="auto">
            <a:xfrm>
              <a:off x="2916238" y="5734050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Ellipse 29"/>
            <p:cNvSpPr>
              <a:spLocks noChangeArrowheads="1"/>
            </p:cNvSpPr>
            <p:nvPr/>
          </p:nvSpPr>
          <p:spPr bwMode="auto">
            <a:xfrm>
              <a:off x="3492500" y="5373688"/>
              <a:ext cx="71438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4" name="Ellipse 30"/>
            <p:cNvSpPr>
              <a:spLocks noChangeArrowheads="1"/>
            </p:cNvSpPr>
            <p:nvPr/>
          </p:nvSpPr>
          <p:spPr bwMode="auto">
            <a:xfrm>
              <a:off x="2843213" y="6021388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5" name="Ellipse 31"/>
            <p:cNvSpPr>
              <a:spLocks noChangeArrowheads="1"/>
            </p:cNvSpPr>
            <p:nvPr/>
          </p:nvSpPr>
          <p:spPr bwMode="auto">
            <a:xfrm>
              <a:off x="2411413" y="5949950"/>
              <a:ext cx="71437" cy="73025"/>
            </a:xfrm>
            <a:prstGeom prst="ellipse">
              <a:avLst/>
            </a:prstGeom>
            <a:solidFill>
              <a:srgbClr xmlns:mc="http://schemas.openxmlformats.org/markup-compatibility/2006" xmlns:a14="http://schemas.microsoft.com/office/drawing/2010/main" val="333399" mc:Ignorable="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5148263" y="5516563"/>
            <a:ext cx="3995737" cy="714375"/>
            <a:chOff x="5148263" y="5516563"/>
            <a:chExt cx="3995737" cy="714375"/>
          </a:xfrm>
        </p:grpSpPr>
        <p:sp>
          <p:nvSpPr>
            <p:cNvPr id="36872" name="Linie 32"/>
            <p:cNvSpPr>
              <a:spLocks noChangeShapeType="1"/>
            </p:cNvSpPr>
            <p:nvPr/>
          </p:nvSpPr>
          <p:spPr bwMode="auto">
            <a:xfrm flipH="1" flipV="1">
              <a:off x="5148263" y="5516563"/>
              <a:ext cx="1079500" cy="2889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333399" mc:Ignorable="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1F1F5C" mc:Ignorable="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689" name="Textfeld 33"/>
            <p:cNvSpPr txBox="1">
              <a:spLocks noChangeArrowheads="1"/>
            </p:cNvSpPr>
            <p:nvPr/>
          </p:nvSpPr>
          <p:spPr bwMode="auto">
            <a:xfrm>
              <a:off x="6242050" y="5589588"/>
              <a:ext cx="2901950" cy="64135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/>
                <a:t>actual upper limits scatter</a:t>
              </a:r>
            </a:p>
            <a:p>
              <a:pPr>
                <a:defRPr/>
              </a:pPr>
              <a:r>
                <a:rPr lang="de-DE"/>
                <a:t>around average upper limit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… a formula</a:t>
            </a:r>
            <a:endParaRPr lang="en-US" smtClean="0"/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855663" y="2224088"/>
            <a:ext cx="77152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kern="0" dirty="0" err="1">
                <a:solidFill>
                  <a:sysClr val="windowText" lastClr="000000"/>
                </a:solidFill>
              </a:rPr>
              <a:t>Punzi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  <a:r>
              <a:rPr lang="de-DE" b="1" kern="0" dirty="0" err="1">
                <a:solidFill>
                  <a:sysClr val="windowText" lastClr="000000"/>
                </a:solidFill>
              </a:rPr>
              <a:t>Formula</a:t>
            </a:r>
            <a:r>
              <a:rPr lang="de-DE" b="1" kern="0" dirty="0">
                <a:solidFill>
                  <a:sysClr val="windowText" lastClr="000000"/>
                </a:solidFill>
              </a:rPr>
              <a:t> </a:t>
            </a:r>
            <a:r>
              <a:rPr lang="de-DE" kern="0" dirty="0">
                <a:solidFill>
                  <a:sysClr val="windowText" lastClr="000000"/>
                </a:solidFill>
              </a:rPr>
              <a:t>(</a:t>
            </a:r>
            <a:r>
              <a:rPr lang="de-DE" kern="0" dirty="0" err="1">
                <a:solidFill>
                  <a:sysClr val="windowText" lastClr="000000"/>
                </a:solidFill>
              </a:rPr>
              <a:t>Poissonian</a:t>
            </a:r>
            <a:r>
              <a:rPr lang="de-DE" kern="0" dirty="0">
                <a:solidFill>
                  <a:sysClr val="windowText" lastClr="000000"/>
                </a:solidFill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</a:rPr>
              <a:t>case</a:t>
            </a:r>
            <a:r>
              <a:rPr lang="de-DE" kern="0" dirty="0">
                <a:solidFill>
                  <a:sysClr val="windowText" lastClr="000000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ysClr val="windowText" lastClr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ysClr val="windowText" lastClr="000000"/>
                </a:solidFill>
              </a:rPr>
              <a:t>a: </a:t>
            </a:r>
            <a:r>
              <a:rPr lang="de-DE" kern="0" dirty="0" err="1">
                <a:solidFill>
                  <a:sysClr val="windowText" lastClr="000000"/>
                </a:solidFill>
              </a:rPr>
              <a:t>number</a:t>
            </a:r>
            <a:r>
              <a:rPr lang="de-DE" kern="0" dirty="0">
                <a:solidFill>
                  <a:sysClr val="windowText" lastClr="000000"/>
                </a:solidFill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</a:rPr>
              <a:t>of</a:t>
            </a:r>
            <a:r>
              <a:rPr lang="de-DE" kern="0" dirty="0">
                <a:solidFill>
                  <a:sysClr val="windowText" lastClr="000000"/>
                </a:solidFill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</a:rPr>
              <a:t>standard</a:t>
            </a:r>
            <a:r>
              <a:rPr lang="de-DE" kern="0" dirty="0">
                <a:solidFill>
                  <a:sysClr val="windowText" lastClr="000000"/>
                </a:solidFill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</a:rPr>
              <a:t>deviations</a:t>
            </a:r>
            <a:r>
              <a:rPr lang="de-DE" kern="0" dirty="0">
                <a:solidFill>
                  <a:sysClr val="windowText" lastClr="000000"/>
                </a:solidFill>
              </a:rPr>
              <a:t> (e.g. 5 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)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B: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quantile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with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which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signal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should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be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seen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(90% </a:t>
            </a:r>
            <a:r>
              <a:rPr lang="de-DE" kern="0" dirty="0" err="1">
                <a:solidFill>
                  <a:sysClr val="windowText" lastClr="000000"/>
                </a:solidFill>
                <a:sym typeface="Symbol" pitchFamily="18" charset="2"/>
              </a:rPr>
              <a:t>probability</a:t>
            </a:r>
            <a:r>
              <a:rPr lang="de-DE" kern="0" dirty="0">
                <a:solidFill>
                  <a:sysClr val="windowText" lastClr="000000"/>
                </a:solidFill>
                <a:sym typeface="Symbol" pitchFamily="18" charset="2"/>
              </a:rPr>
              <a:t>  b=1.28)</a:t>
            </a:r>
          </a:p>
        </p:txBody>
      </p:sp>
      <p:graphicFrame>
        <p:nvGraphicFramePr>
          <p:cNvPr id="35844" name="Objekt 4"/>
          <p:cNvGraphicFramePr>
            <a:graphicFrameLocks noChangeAspect="1"/>
          </p:cNvGraphicFramePr>
          <p:nvPr/>
        </p:nvGraphicFramePr>
        <p:xfrm>
          <a:off x="1116013" y="3933825"/>
          <a:ext cx="6408737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Formel" r:id="rId3" imgW="4076700" imgH="596900" progId="Equation.3">
                  <p:embed/>
                </p:oleObj>
              </mc:Choice>
              <mc:Fallback>
                <p:oleObj name="Formel" r:id="rId3" imgW="4076700" imgH="59690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933825"/>
                        <a:ext cx="6408737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 mc:Ignorable="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836613" y="5514975"/>
            <a:ext cx="6615112" cy="863600"/>
            <a:chOff x="899121" y="4833158"/>
            <a:chExt cx="6616868" cy="864096"/>
          </a:xfrm>
        </p:grpSpPr>
        <p:sp>
          <p:nvSpPr>
            <p:cNvPr id="7" name="Textfeld 6"/>
            <p:cNvSpPr txBox="1">
              <a:spLocks noChangeArrowheads="1"/>
            </p:cNvSpPr>
            <p:nvPr/>
          </p:nvSpPr>
          <p:spPr bwMode="auto">
            <a:xfrm>
              <a:off x="899121" y="4941170"/>
              <a:ext cx="5559312" cy="64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>
                  <a:solidFill>
                    <a:sysClr val="windowText" lastClr="000000"/>
                  </a:solidFill>
                </a:rPr>
                <a:t>In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the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Gaussian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case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kern="0" dirty="0" err="1">
                  <a:solidFill>
                    <a:sysClr val="windowText" lastClr="000000"/>
                  </a:solidFill>
                </a:rPr>
                <a:t>sensitivity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and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discovery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potential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converge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</a:t>
              </a:r>
              <a:r>
                <a:rPr lang="de-DE" kern="0" dirty="0" err="1">
                  <a:solidFill>
                    <a:sysClr val="windowText" lastClr="000000"/>
                  </a:solidFill>
                </a:rPr>
                <a:t>against</a:t>
              </a:r>
              <a:r>
                <a:rPr lang="de-DE" kern="0" dirty="0">
                  <a:solidFill>
                    <a:sysClr val="windowText" lastClr="000000"/>
                  </a:solidFill>
                </a:rPr>
                <a:t> :</a:t>
              </a:r>
            </a:p>
          </p:txBody>
        </p:sp>
        <p:graphicFrame>
          <p:nvGraphicFramePr>
            <p:cNvPr id="37896" name="Objekt 7"/>
            <p:cNvGraphicFramePr>
              <a:graphicFrameLocks noChangeAspect="1"/>
            </p:cNvGraphicFramePr>
            <p:nvPr/>
          </p:nvGraphicFramePr>
          <p:xfrm>
            <a:off x="6867917" y="4833158"/>
            <a:ext cx="648072" cy="864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4" name="Formel" r:id="rId5" imgW="342751" imgH="457002" progId="Equation.3">
                    <p:embed/>
                  </p:oleObj>
                </mc:Choice>
                <mc:Fallback>
                  <p:oleObj name="Formel" r:id="rId5" imgW="342751" imgH="457002" progId="Equation.3">
                    <p:embed/>
                    <p:pic>
                      <p:nvPicPr>
                        <p:cNvPr id="0" name="Objek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67917" y="4833158"/>
                          <a:ext cx="648072" cy="864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 mc:Ignorable="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 mc:Ignorable="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 mc:Ignorable="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feld 1"/>
          <p:cNvSpPr txBox="1"/>
          <p:nvPr/>
        </p:nvSpPr>
        <p:spPr>
          <a:xfrm>
            <a:off x="3276600" y="1412875"/>
            <a:ext cx="5583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normally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discovery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limits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determined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by</a:t>
            </a:r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MC …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discovery potential</a:t>
            </a:r>
          </a:p>
        </p:txBody>
      </p:sp>
      <p:pic>
        <p:nvPicPr>
          <p:cNvPr id="38915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475138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22918" name="Textfeld 6"/>
          <p:cNvSpPr txBox="1">
            <a:spLocks noChangeArrowheads="1"/>
          </p:cNvSpPr>
          <p:nvPr/>
        </p:nvSpPr>
        <p:spPr bwMode="auto">
          <a:xfrm>
            <a:off x="1547813" y="5805488"/>
            <a:ext cx="6351587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/>
              <a:t>Quite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discovery</a:t>
            </a:r>
            <a:r>
              <a:rPr lang="de-DE" dirty="0"/>
              <a:t> …</a:t>
            </a:r>
          </a:p>
          <a:p>
            <a:pPr>
              <a:defRPr/>
            </a:pP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(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!) </a:t>
            </a:r>
            <a:r>
              <a:rPr lang="de-DE" dirty="0" err="1"/>
              <a:t>helps</a:t>
            </a:r>
            <a:r>
              <a:rPr lang="de-DE" dirty="0"/>
              <a:t>!!! </a:t>
            </a:r>
            <a:r>
              <a:rPr lang="de-DE" dirty="0">
                <a:sym typeface="Symbol" pitchFamily="18" charset="2"/>
              </a:rPr>
              <a:t> Km3Net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de-DE" smtClean="0"/>
              <a:t>Known TeV gamma sources (&gt;100)</a:t>
            </a:r>
          </a:p>
        </p:txBody>
      </p:sp>
      <p:pic>
        <p:nvPicPr>
          <p:cNvPr id="39939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12875"/>
            <a:ext cx="8799512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10629" name="Textfeld 5"/>
          <p:cNvSpPr txBox="1">
            <a:spLocks noChangeArrowheads="1"/>
          </p:cNvSpPr>
          <p:nvPr/>
        </p:nvSpPr>
        <p:spPr bwMode="auto">
          <a:xfrm>
            <a:off x="6156325" y="6237288"/>
            <a:ext cx="27876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http://tevcat.uchicago.edu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hteck 2"/>
          <p:cNvSpPr>
            <a:spLocks noGrp="1" noChangeArrowheads="1"/>
          </p:cNvSpPr>
          <p:nvPr>
            <p:ph type="title"/>
          </p:nvPr>
        </p:nvSpPr>
        <p:spPr>
          <a:xfrm>
            <a:off x="495300" y="179388"/>
            <a:ext cx="8648700" cy="612775"/>
          </a:xfrm>
        </p:spPr>
        <p:txBody>
          <a:bodyPr/>
          <a:lstStyle/>
          <a:p>
            <a:pPr eaLnBrk="1" hangingPunct="1"/>
            <a:r>
              <a:rPr lang="en-US" smtClean="0"/>
              <a:t>Example: </a:t>
            </a:r>
            <a:r>
              <a:rPr lang="en-US" b="1" smtClean="0">
                <a:latin typeface="Symbol" pitchFamily="18" charset="2"/>
              </a:rPr>
              <a:t>n</a:t>
            </a:r>
            <a:r>
              <a:rPr lang="en-US" smtClean="0"/>
              <a:t>’s from Supernova Remnants</a:t>
            </a:r>
          </a:p>
        </p:txBody>
      </p:sp>
      <p:grpSp>
        <p:nvGrpSpPr>
          <p:cNvPr id="25603" name="Gruppierung 3"/>
          <p:cNvGrpSpPr>
            <a:grpSpLocks/>
          </p:cNvGrpSpPr>
          <p:nvPr/>
        </p:nvGrpSpPr>
        <p:grpSpPr bwMode="auto">
          <a:xfrm>
            <a:off x="250825" y="1557338"/>
            <a:ext cx="4243388" cy="4816475"/>
            <a:chOff x="0" y="684"/>
            <a:chExt cx="3263" cy="3611"/>
          </a:xfrm>
        </p:grpSpPr>
        <p:pic>
          <p:nvPicPr>
            <p:cNvPr id="40969" name="Bild 4" descr="Excess_size200_SmallFoV_wAS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3" t="6514" r="5447" b="9329"/>
            <a:stretch>
              <a:fillRect/>
            </a:stretch>
          </p:blipFill>
          <p:spPr bwMode="auto">
            <a:xfrm>
              <a:off x="0" y="688"/>
              <a:ext cx="3263" cy="3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xmlns:mc="http://schemas.openxmlformats.org/markup-compatibility/2006" val="808080" mc:Ignorable=""/>
                    </a:outerShdw>
                  </a:effectLst>
                </a14:hiddenEffects>
              </a:ext>
            </a:extLst>
          </p:spPr>
        </p:pic>
        <p:sp>
          <p:nvSpPr>
            <p:cNvPr id="40970" name="Textfeld 5"/>
            <p:cNvSpPr txBox="1">
              <a:spLocks noChangeArrowheads="1"/>
            </p:cNvSpPr>
            <p:nvPr/>
          </p:nvSpPr>
          <p:spPr bwMode="auto">
            <a:xfrm>
              <a:off x="277" y="684"/>
              <a:ext cx="2879" cy="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Example: SNR RX J1713.7-3946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(shell-type supernova remnant)</a:t>
              </a:r>
            </a:p>
            <a:p>
              <a:pPr algn="ctr" eaLnBrk="1" hangingPunct="1">
                <a:lnSpc>
                  <a:spcPct val="850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H.E.S.S. : E</a:t>
              </a:r>
              <a:r>
                <a:rPr lang="en-US" sz="1600" b="1" baseline="-25000">
                  <a:solidFill>
                    <a:schemeClr val="bg1"/>
                  </a:solidFill>
                  <a:latin typeface="Symbol" pitchFamily="18" charset="2"/>
                </a:rPr>
                <a:t>g</a:t>
              </a:r>
              <a:r>
                <a:rPr lang="en-US" sz="1600" b="1">
                  <a:solidFill>
                    <a:schemeClr val="bg1"/>
                  </a:solidFill>
                </a:rPr>
                <a:t>=200 GeV </a:t>
              </a:r>
              <a:r>
                <a:rPr lang="en-US" sz="1600" b="1">
                  <a:solidFill>
                    <a:schemeClr val="bg1"/>
                  </a:solidFill>
                  <a:cs typeface="Arial" charset="0"/>
                </a:rPr>
                <a:t>–</a:t>
              </a:r>
              <a:r>
                <a:rPr lang="en-US" sz="1600" b="1">
                  <a:solidFill>
                    <a:schemeClr val="bg1"/>
                  </a:solidFill>
                </a:rPr>
                <a:t> 40 TeV</a:t>
              </a:r>
            </a:p>
          </p:txBody>
        </p:sp>
        <p:sp>
          <p:nvSpPr>
            <p:cNvPr id="40971" name="Textfeld 6"/>
            <p:cNvSpPr txBox="1">
              <a:spLocks noChangeArrowheads="1"/>
            </p:cNvSpPr>
            <p:nvPr/>
          </p:nvSpPr>
          <p:spPr bwMode="auto">
            <a:xfrm>
              <a:off x="840" y="4020"/>
              <a:ext cx="2319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333399" mc:Ignorable=""/>
                  </a:solidFill>
                  <a:latin typeface="Verdana" pitchFamily="34" charset="0"/>
                </a:rPr>
                <a:t>W. Hofmann, ICRC 2005</a:t>
              </a:r>
            </a:p>
          </p:txBody>
        </p:sp>
      </p:grpSp>
      <p:grpSp>
        <p:nvGrpSpPr>
          <p:cNvPr id="25607" name="Gruppierung 7"/>
          <p:cNvGrpSpPr>
            <a:grpSpLocks/>
          </p:cNvGrpSpPr>
          <p:nvPr/>
        </p:nvGrpSpPr>
        <p:grpSpPr bwMode="auto">
          <a:xfrm>
            <a:off x="4830763" y="1455738"/>
            <a:ext cx="4297362" cy="3741737"/>
            <a:chOff x="3053" y="661"/>
            <a:chExt cx="2707" cy="2357"/>
          </a:xfrm>
        </p:grpSpPr>
        <p:sp>
          <p:nvSpPr>
            <p:cNvPr id="40966" name="Textfeld 8"/>
            <p:cNvSpPr txBox="1">
              <a:spLocks noChangeArrowheads="1"/>
            </p:cNvSpPr>
            <p:nvPr/>
          </p:nvSpPr>
          <p:spPr bwMode="auto">
            <a:xfrm>
              <a:off x="3990" y="791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>
                <a:latin typeface="Verdana" pitchFamily="34" charset="0"/>
              </a:endParaRPr>
            </a:p>
          </p:txBody>
        </p:sp>
        <p:pic>
          <p:nvPicPr>
            <p:cNvPr id="40967" name="Bild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" y="661"/>
              <a:ext cx="2707" cy="2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8" name="Rechteck 10"/>
            <p:cNvSpPr>
              <a:spLocks noChangeArrowheads="1"/>
            </p:cNvSpPr>
            <p:nvPr/>
          </p:nvSpPr>
          <p:spPr bwMode="auto">
            <a:xfrm>
              <a:off x="3584" y="1831"/>
              <a:ext cx="2176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lnSpc>
                  <a:spcPct val="85000"/>
                </a:lnSpc>
                <a:spcBef>
                  <a:spcPct val="15000"/>
                </a:spcBef>
                <a:spcAft>
                  <a:spcPct val="15000"/>
                </a:spcAft>
                <a:buFontTx/>
                <a:buChar char="•"/>
              </a:pPr>
              <a:r>
                <a:rPr lang="en-GB"/>
                <a:t>Acceleration</a:t>
              </a:r>
              <a:br>
                <a:rPr lang="en-GB"/>
              </a:br>
              <a:r>
                <a:rPr lang="en-GB"/>
                <a:t>beyond 100 TeV.</a:t>
              </a:r>
            </a:p>
            <a:p>
              <a:pPr marL="342900" indent="-342900">
                <a:lnSpc>
                  <a:spcPct val="85000"/>
                </a:lnSpc>
                <a:spcBef>
                  <a:spcPct val="15000"/>
                </a:spcBef>
                <a:spcAft>
                  <a:spcPct val="15000"/>
                </a:spcAft>
                <a:buFontTx/>
                <a:buChar char="•"/>
              </a:pPr>
              <a:r>
                <a:rPr lang="en-GB"/>
                <a:t>Power-law energy</a:t>
              </a:r>
              <a:br>
                <a:rPr lang="en-GB"/>
              </a:br>
              <a:r>
                <a:rPr lang="en-GB"/>
                <a:t>spectrum, index ~2.1</a:t>
              </a:r>
              <a:r>
                <a:rPr lang="en-GB">
                  <a:cs typeface="Arial" charset="0"/>
                </a:rPr>
                <a:t>–</a:t>
              </a:r>
              <a:r>
                <a:rPr lang="en-GB"/>
                <a:t>2.2.</a:t>
              </a:r>
            </a:p>
          </p:txBody>
        </p:sp>
      </p:grpSp>
      <p:sp>
        <p:nvSpPr>
          <p:cNvPr id="25611" name="Rechteck 11"/>
          <p:cNvSpPr>
            <a:spLocks noChangeArrowheads="1"/>
          </p:cNvSpPr>
          <p:nvPr/>
        </p:nvSpPr>
        <p:spPr bwMode="auto">
          <a:xfrm>
            <a:off x="5202238" y="5189538"/>
            <a:ext cx="3941762" cy="11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607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en-GB"/>
              <a:t>Spectrum points to hadron acceleration </a:t>
            </a:r>
            <a:r>
              <a:rPr lang="en-GB">
                <a:sym typeface="Wingdings" pitchFamily="2" charset="2"/>
              </a:rPr>
              <a:t> </a:t>
            </a:r>
            <a:r>
              <a:rPr lang="en-GB">
                <a:latin typeface="Symbol" pitchFamily="18" charset="2"/>
              </a:rPr>
              <a:t>n</a:t>
            </a:r>
            <a:r>
              <a:rPr lang="en-GB"/>
              <a:t> flux ~ </a:t>
            </a:r>
            <a:r>
              <a:rPr lang="en-GB">
                <a:latin typeface="Symbol" pitchFamily="18" charset="2"/>
              </a:rPr>
              <a:t>g</a:t>
            </a:r>
            <a:r>
              <a:rPr lang="en-GB"/>
              <a:t> flux</a:t>
            </a:r>
          </a:p>
          <a:p>
            <a:pPr marL="342900" indent="-342900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  <a:buFontTx/>
              <a:buChar char="•"/>
            </a:pPr>
            <a:r>
              <a:rPr lang="en-GB"/>
              <a:t>Typical </a:t>
            </a:r>
            <a:r>
              <a:rPr lang="en-GB">
                <a:latin typeface="Symbol" pitchFamily="18" charset="2"/>
              </a:rPr>
              <a:t>n</a:t>
            </a:r>
            <a:r>
              <a:rPr lang="en-GB"/>
              <a:t> energies: few TeV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L -0.20781 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body" idx="4294967295"/>
          </p:nvPr>
        </p:nvSpPr>
        <p:spPr/>
        <p:txBody>
          <a:bodyPr lIns="0" tIns="0" rIns="0" bIns="0"/>
          <a:lstStyle/>
          <a:p>
            <a:pPr marL="287338" lvl="1" indent="-215900" eaLnBrk="1" hangingPunct="1">
              <a:defRPr/>
            </a:pPr>
            <a:r>
              <a:rPr lang="en-US" dirty="0" smtClean="0"/>
              <a:t>compared to AMANDA (7 years)</a:t>
            </a:r>
            <a:br>
              <a:rPr lang="en-US" dirty="0" smtClean="0"/>
            </a:br>
            <a:r>
              <a:rPr lang="en-US" dirty="0" smtClean="0"/>
              <a:t>factor 25  increased sensitivity</a:t>
            </a:r>
          </a:p>
          <a:p>
            <a:pPr marL="287338" lvl="1" indent="-215900" eaLnBrk="1" hangingPunct="1">
              <a:defRPr/>
            </a:pPr>
            <a:endParaRPr lang="en-US" dirty="0"/>
          </a:p>
          <a:p>
            <a:pPr marL="287338" lvl="1" indent="-215900" eaLnBrk="1" hangingPunct="1">
              <a:defRPr/>
            </a:pPr>
            <a:r>
              <a:rPr lang="en-US" dirty="0" smtClean="0"/>
              <a:t>Gain another factor 5 w.r.t. ongoing</a:t>
            </a:r>
          </a:p>
          <a:p>
            <a:pPr marL="71438" lvl="1" indent="0" eaLnBrk="1" hangingPunct="1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analyses</a:t>
            </a:r>
          </a:p>
          <a:p>
            <a:pPr marL="71438" lvl="1" indent="0" eaLnBrk="1" hangingPunct="1">
              <a:buFontTx/>
              <a:buNone/>
              <a:defRPr/>
            </a:pPr>
            <a:endParaRPr lang="en-US" dirty="0"/>
          </a:p>
          <a:p>
            <a:pPr marL="287338" lvl="1" indent="-215900" eaLnBrk="1" hangingPunct="1">
              <a:defRPr/>
            </a:pPr>
            <a:r>
              <a:rPr lang="en-US" dirty="0" smtClean="0"/>
              <a:t>Collaboration decided to push</a:t>
            </a:r>
          </a:p>
          <a:p>
            <a:pPr marL="71438" lvl="1" indent="0" eaLnBrk="1" hangingPunct="1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dense central array to exploit</a:t>
            </a:r>
          </a:p>
          <a:p>
            <a:pPr marL="71438" lvl="1" indent="0" eaLnBrk="1" hangingPunct="1">
              <a:buFontTx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O(10-100 </a:t>
            </a:r>
            <a:r>
              <a:rPr lang="en-US" dirty="0" err="1" smtClean="0"/>
              <a:t>GeV</a:t>
            </a:r>
            <a:r>
              <a:rPr lang="en-US" dirty="0" smtClean="0"/>
              <a:t>) physics rather </a:t>
            </a:r>
          </a:p>
          <a:p>
            <a:pPr marL="71438" lvl="1" indent="0" eaLnBrk="1" hangingPunct="1">
              <a:buFontTx/>
              <a:buNone/>
              <a:defRPr/>
            </a:pPr>
            <a:r>
              <a:rPr lang="en-US" dirty="0" smtClean="0"/>
              <a:t>   increasing volume …</a:t>
            </a:r>
          </a:p>
          <a:p>
            <a:pPr marL="287338" lvl="1" indent="-215900"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922337"/>
          </a:xfrm>
        </p:spPr>
        <p:txBody>
          <a:bodyPr lIns="0" tIns="0" rIns="0" bIns="0"/>
          <a:lstStyle/>
          <a:p>
            <a:pPr eaLnBrk="1" hangingPunct="1"/>
            <a:r>
              <a:rPr lang="en-US" smtClean="0"/>
              <a:t>IceCube </a:t>
            </a:r>
          </a:p>
        </p:txBody>
      </p:sp>
      <p:grpSp>
        <p:nvGrpSpPr>
          <p:cNvPr id="5124" name="Group 3"/>
          <p:cNvGrpSpPr>
            <a:grpSpLocks/>
          </p:cNvGrpSpPr>
          <p:nvPr/>
        </p:nvGrpSpPr>
        <p:grpSpPr bwMode="auto">
          <a:xfrm>
            <a:off x="5037138" y="1355725"/>
            <a:ext cx="3170237" cy="3392488"/>
            <a:chOff x="0" y="0"/>
            <a:chExt cx="2840" cy="3040"/>
          </a:xfrm>
        </p:grpSpPr>
        <p:pic>
          <p:nvPicPr>
            <p:cNvPr id="512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"/>
              <a:ext cx="2832" cy="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Rectangle 5"/>
            <p:cNvSpPr>
              <a:spLocks/>
            </p:cNvSpPr>
            <p:nvPr/>
          </p:nvSpPr>
          <p:spPr bwMode="auto">
            <a:xfrm>
              <a:off x="88" y="0"/>
              <a:ext cx="1769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42938"/>
              <a:r>
                <a:rPr lang="en-US" sz="1300">
                  <a:cs typeface="Arial" charset="0"/>
                  <a:sym typeface="Arial" charset="0"/>
                </a:rPr>
                <a:t>Spiering, HGF review, 2009</a:t>
              </a:r>
            </a:p>
          </p:txBody>
        </p:sp>
        <p:sp>
          <p:nvSpPr>
            <p:cNvPr id="5129" name="Rectangle 6"/>
            <p:cNvSpPr>
              <a:spLocks/>
            </p:cNvSpPr>
            <p:nvPr/>
          </p:nvSpPr>
          <p:spPr bwMode="auto">
            <a:xfrm>
              <a:off x="2688" y="168"/>
              <a:ext cx="152" cy="22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642938"/>
              <a:endParaRPr lang="en-US" sz="17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Helvetica Neue" charset="0"/>
                <a:sym typeface="Helvetica Neue" charset="0"/>
              </a:endParaRPr>
            </a:p>
          </p:txBody>
        </p:sp>
      </p:grpSp>
      <p:cxnSp>
        <p:nvCxnSpPr>
          <p:cNvPr id="3" name="Gerade Verbindung mit Pfeil 2"/>
          <p:cNvCxnSpPr/>
          <p:nvPr/>
        </p:nvCxnSpPr>
        <p:spPr>
          <a:xfrm flipV="1">
            <a:off x="6659563" y="4005263"/>
            <a:ext cx="0" cy="1295400"/>
          </a:xfrm>
          <a:prstGeom prst="straightConnector1">
            <a:avLst/>
          </a:prstGeom>
          <a:ln w="19050" cmpd="sng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feld 3"/>
          <p:cNvSpPr txBox="1">
            <a:spLocks noChangeArrowheads="1"/>
          </p:cNvSpPr>
          <p:nvPr/>
        </p:nvSpPr>
        <p:spPr bwMode="auto">
          <a:xfrm>
            <a:off x="5508625" y="5307013"/>
            <a:ext cx="3454400" cy="9239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Analysis with 40 strings</a:t>
            </a:r>
          </a:p>
          <a:p>
            <a:pPr eaLnBrk="1" hangingPunct="1"/>
            <a:r>
              <a:rPr lang="de-DE"/>
              <a:t>59 string analysis just started …</a:t>
            </a:r>
          </a:p>
          <a:p>
            <a:pPr eaLnBrk="1" hangingPunct="1"/>
            <a:r>
              <a:rPr lang="de-DE"/>
              <a:t>79 string data being taken 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smtClean="0"/>
              <a:t>Expected events from galactic sources</a:t>
            </a:r>
          </a:p>
        </p:txBody>
      </p:sp>
      <p:pic>
        <p:nvPicPr>
          <p:cNvPr id="41987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5881588" cy="41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mtClean="0"/>
              <a:t>Methods to improve sensitivity</a:t>
            </a:r>
          </a:p>
        </p:txBody>
      </p:sp>
      <p:sp>
        <p:nvSpPr>
          <p:cNvPr id="427012" name="Textfeld 4"/>
          <p:cNvSpPr txBox="1">
            <a:spLocks noChangeArrowheads="1"/>
          </p:cNvSpPr>
          <p:nvPr/>
        </p:nvSpPr>
        <p:spPr bwMode="auto">
          <a:xfrm>
            <a:off x="5435600" y="1196975"/>
            <a:ext cx="33972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by</a:t>
            </a:r>
            <a:r>
              <a:rPr lang="de-DE" i="1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i="1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using</a:t>
            </a:r>
            <a:r>
              <a:rPr lang="de-DE" i="1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i="1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external</a:t>
            </a:r>
            <a:r>
              <a:rPr lang="de-DE" i="1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i="1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information</a:t>
            </a:r>
            <a:r>
              <a:rPr lang="de-DE" i="1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…</a:t>
            </a:r>
          </a:p>
        </p:txBody>
      </p:sp>
      <p:sp>
        <p:nvSpPr>
          <p:cNvPr id="427013" name="Textfeld 5"/>
          <p:cNvSpPr txBox="1">
            <a:spLocks noChangeArrowheads="1"/>
          </p:cNvSpPr>
          <p:nvPr/>
        </p:nvSpPr>
        <p:spPr bwMode="auto">
          <a:xfrm>
            <a:off x="1547813" y="2133600"/>
            <a:ext cx="7140575" cy="41544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de-DE" sz="2400" dirty="0" err="1" smtClean="0"/>
              <a:t>flare</a:t>
            </a:r>
            <a:r>
              <a:rPr lang="de-DE" sz="2400" dirty="0" smtClean="0"/>
              <a:t> </a:t>
            </a:r>
            <a:r>
              <a:rPr lang="de-DE" sz="2400" dirty="0" err="1" smtClean="0"/>
              <a:t>search</a:t>
            </a:r>
            <a:r>
              <a:rPr lang="de-DE" sz="2400" dirty="0" smtClean="0"/>
              <a:t> (</a:t>
            </a:r>
            <a:r>
              <a:rPr lang="de-DE" sz="2400" dirty="0" err="1" smtClean="0"/>
              <a:t>reduces</a:t>
            </a:r>
            <a:r>
              <a:rPr lang="de-DE" sz="2400" dirty="0" smtClean="0"/>
              <a:t> </a:t>
            </a:r>
            <a:r>
              <a:rPr lang="de-DE" sz="2400" dirty="0" err="1" smtClean="0"/>
              <a:t>atmospheric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backgrounds</a:t>
            </a:r>
            <a:r>
              <a:rPr lang="de-DE" sz="2400" dirty="0" smtClean="0"/>
              <a:t>)</a:t>
            </a:r>
          </a:p>
          <a:p>
            <a:pPr eaLnBrk="1" hangingPunct="1">
              <a:buFont typeface="Symbol" pitchFamily="18" charset="2"/>
              <a:buChar char="®"/>
              <a:defRPr/>
            </a:pPr>
            <a:r>
              <a:rPr lang="de-DE" sz="2400" dirty="0" err="1" smtClean="0">
                <a:sym typeface="Symbol" pitchFamily="18" charset="2"/>
              </a:rPr>
              <a:t>information</a:t>
            </a:r>
            <a:r>
              <a:rPr lang="de-DE" sz="2400" dirty="0" smtClean="0">
                <a:sym typeface="Symbol" pitchFamily="18" charset="2"/>
              </a:rPr>
              <a:t> </a:t>
            </a:r>
            <a:r>
              <a:rPr lang="de-DE" sz="2400" dirty="0" err="1" smtClean="0">
                <a:sym typeface="Symbol" pitchFamily="18" charset="2"/>
              </a:rPr>
              <a:t>from</a:t>
            </a:r>
            <a:r>
              <a:rPr lang="de-DE" sz="2400" dirty="0" smtClean="0">
                <a:sym typeface="Symbol" pitchFamily="18" charset="2"/>
              </a:rPr>
              <a:t> x-</a:t>
            </a:r>
            <a:r>
              <a:rPr lang="de-DE" sz="2400" dirty="0" err="1" smtClean="0">
                <a:sym typeface="Symbol" pitchFamily="18" charset="2"/>
              </a:rPr>
              <a:t>ray</a:t>
            </a:r>
            <a:r>
              <a:rPr lang="de-DE" sz="2400" dirty="0" smtClean="0">
                <a:sym typeface="Symbol" pitchFamily="18" charset="2"/>
              </a:rPr>
              <a:t>, gamma-</a:t>
            </a:r>
            <a:r>
              <a:rPr lang="de-DE" sz="2400" dirty="0" err="1" smtClean="0">
                <a:sym typeface="Symbol" pitchFamily="18" charset="2"/>
              </a:rPr>
              <a:t>ray</a:t>
            </a:r>
            <a:endParaRPr lang="de-DE" sz="2400" dirty="0" smtClean="0">
              <a:sym typeface="Symbol" pitchFamily="18" charset="2"/>
            </a:endParaRPr>
          </a:p>
          <a:p>
            <a:pPr eaLnBrk="1" hangingPunct="1">
              <a:buFont typeface="Symbol" pitchFamily="18" charset="2"/>
              <a:buChar char="®"/>
              <a:defRPr/>
            </a:pPr>
            <a:endParaRPr lang="de-DE" sz="2400" dirty="0" smtClean="0"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  <a:defRPr/>
            </a:pPr>
            <a:r>
              <a:rPr lang="de-DE" sz="2400" dirty="0" smtClean="0">
                <a:sym typeface="Symbol" pitchFamily="18" charset="2"/>
              </a:rPr>
              <a:t>2. </a:t>
            </a:r>
            <a:r>
              <a:rPr lang="de-DE" sz="2400" dirty="0" err="1" smtClean="0">
                <a:sym typeface="Symbol" pitchFamily="18" charset="2"/>
              </a:rPr>
              <a:t>periodic</a:t>
            </a:r>
            <a:r>
              <a:rPr lang="de-DE" sz="2400" dirty="0" smtClean="0">
                <a:sym typeface="Symbol" pitchFamily="18" charset="2"/>
              </a:rPr>
              <a:t> </a:t>
            </a:r>
            <a:r>
              <a:rPr lang="de-DE" sz="2400" dirty="0" err="1" smtClean="0">
                <a:sym typeface="Symbol" pitchFamily="18" charset="2"/>
              </a:rPr>
              <a:t>sources</a:t>
            </a:r>
            <a:r>
              <a:rPr lang="de-DE" sz="2400" dirty="0" smtClean="0">
                <a:sym typeface="Symbol" pitchFamily="18" charset="2"/>
              </a:rPr>
              <a:t> (</a:t>
            </a:r>
            <a:r>
              <a:rPr lang="de-DE" sz="2400" dirty="0" err="1" smtClean="0">
                <a:sym typeface="Symbol" pitchFamily="18" charset="2"/>
              </a:rPr>
              <a:t>binary</a:t>
            </a:r>
            <a:r>
              <a:rPr lang="de-DE" sz="2400" dirty="0" smtClean="0">
                <a:sym typeface="Symbol" pitchFamily="18" charset="2"/>
              </a:rPr>
              <a:t> </a:t>
            </a:r>
            <a:r>
              <a:rPr lang="de-DE" sz="2400" dirty="0" err="1" smtClean="0">
                <a:sym typeface="Symbol" pitchFamily="18" charset="2"/>
              </a:rPr>
              <a:t>systems</a:t>
            </a:r>
            <a:r>
              <a:rPr lang="de-DE" sz="2400" dirty="0" smtClean="0">
                <a:sym typeface="Symbol" pitchFamily="18" charset="2"/>
              </a:rPr>
              <a:t> …)</a:t>
            </a:r>
          </a:p>
          <a:p>
            <a:pPr eaLnBrk="1" hangingPunct="1">
              <a:defRPr/>
            </a:pPr>
            <a:endParaRPr lang="de-DE" sz="2400" dirty="0" smtClean="0"/>
          </a:p>
          <a:p>
            <a:pPr eaLnBrk="1" hangingPunct="1">
              <a:defRPr/>
            </a:pPr>
            <a:r>
              <a:rPr lang="de-DE" sz="2400" dirty="0" smtClean="0"/>
              <a:t>3. </a:t>
            </a:r>
            <a:r>
              <a:rPr lang="de-DE" sz="2400" dirty="0" err="1" smtClean="0"/>
              <a:t>external</a:t>
            </a:r>
            <a:r>
              <a:rPr lang="de-DE" sz="2400" dirty="0" smtClean="0"/>
              <a:t> </a:t>
            </a:r>
            <a:r>
              <a:rPr lang="de-DE" sz="2400" dirty="0" err="1" smtClean="0"/>
              <a:t>triggers</a:t>
            </a:r>
            <a:endParaRPr lang="de-DE" sz="2400" dirty="0" smtClean="0"/>
          </a:p>
          <a:p>
            <a:pPr lvl="1" eaLnBrk="1" hangingPunct="1">
              <a:buFont typeface="Symbol" pitchFamily="18" charset="2"/>
              <a:buChar char="®"/>
              <a:defRPr/>
            </a:pP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optical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followup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(Supernovae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etc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)</a:t>
            </a:r>
          </a:p>
          <a:p>
            <a:pPr lvl="1" eaLnBrk="1" hangingPunct="1">
              <a:buFont typeface="Symbol" pitchFamily="18" charset="2"/>
              <a:buChar char="®"/>
              <a:defRPr/>
            </a:pP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Cherenkov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gamma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telescopes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</a:p>
          <a:p>
            <a:pPr lvl="1" eaLnBrk="1" hangingPunct="1">
              <a:buFont typeface="Symbol" pitchFamily="18" charset="2"/>
              <a:buChar char="®"/>
              <a:defRPr/>
            </a:pP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g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ravity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wave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 </a:t>
            </a:r>
            <a:r>
              <a:rPr lang="de-DE" sz="2400" dirty="0" err="1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o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bservatories</a:t>
            </a:r>
            <a:endParaRPr lang="de-DE" sz="2400" dirty="0" smtClean="0">
              <a:solidFill>
                <a:schemeClr val="bg1">
                  <a:lumMod val="50000"/>
                </a:schemeClr>
              </a:solidFill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  <a:defRPr/>
            </a:pPr>
            <a:endParaRPr lang="de-DE" sz="2400" dirty="0" smtClean="0">
              <a:sym typeface="Symbol" pitchFamily="18" charset="2"/>
            </a:endParaRPr>
          </a:p>
          <a:p>
            <a:pPr eaLnBrk="1" hangingPunct="1">
              <a:defRPr/>
            </a:pPr>
            <a:r>
              <a:rPr lang="de-DE" sz="2400" dirty="0" smtClean="0"/>
              <a:t>4. </a:t>
            </a:r>
            <a:r>
              <a:rPr lang="de-DE" sz="2400" dirty="0" err="1" smtClean="0"/>
              <a:t>stacking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endParaRPr lang="de-DE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0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0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70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70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70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Time variations</a:t>
            </a:r>
          </a:p>
        </p:txBody>
      </p:sp>
      <p:pic>
        <p:nvPicPr>
          <p:cNvPr id="45059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3311525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29061" name="Textfeld 5"/>
          <p:cNvSpPr txBox="1">
            <a:spLocks noChangeArrowheads="1"/>
          </p:cNvSpPr>
          <p:nvPr/>
        </p:nvSpPr>
        <p:spPr bwMode="auto">
          <a:xfrm>
            <a:off x="827088" y="2565400"/>
            <a:ext cx="1503362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/>
              <a:t>PKS 1510-089</a:t>
            </a:r>
          </a:p>
        </p:txBody>
      </p:sp>
      <p:sp>
        <p:nvSpPr>
          <p:cNvPr id="429064" name="Textfeld 8"/>
          <p:cNvSpPr txBox="1">
            <a:spLocks noChangeArrowheads="1"/>
          </p:cNvSpPr>
          <p:nvPr/>
        </p:nvSpPr>
        <p:spPr bwMode="auto">
          <a:xfrm>
            <a:off x="592138" y="5392738"/>
            <a:ext cx="33845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10 </a:t>
            </a:r>
            <a:r>
              <a:rPr lang="de-DE" dirty="0" err="1"/>
              <a:t>day</a:t>
            </a:r>
            <a:r>
              <a:rPr lang="de-DE" dirty="0"/>
              <a:t> </a:t>
            </a:r>
            <a:r>
              <a:rPr lang="de-DE" dirty="0" err="1"/>
              <a:t>flare</a:t>
            </a:r>
            <a:r>
              <a:rPr lang="de-DE" dirty="0"/>
              <a:t>: 4.6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pPr>
              <a:defRPr/>
            </a:pPr>
            <a:r>
              <a:rPr lang="de-DE" dirty="0"/>
              <a:t>                     </a:t>
            </a:r>
            <a:r>
              <a:rPr lang="de-DE" dirty="0" err="1"/>
              <a:t>for</a:t>
            </a:r>
            <a:r>
              <a:rPr lang="de-DE" dirty="0"/>
              <a:t> 5 </a:t>
            </a:r>
            <a:r>
              <a:rPr lang="el-GR" dirty="0">
                <a:cs typeface="Arial" charset="0"/>
              </a:rPr>
              <a:t>σ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discovery</a:t>
            </a:r>
            <a:endParaRPr lang="el-GR" dirty="0">
              <a:cs typeface="Arial" charset="0"/>
            </a:endParaRPr>
          </a:p>
        </p:txBody>
      </p:sp>
      <p:sp>
        <p:nvSpPr>
          <p:cNvPr id="429065" name="Textfeld 9"/>
          <p:cNvSpPr txBox="1">
            <a:spLocks noChangeArrowheads="1"/>
          </p:cNvSpPr>
          <p:nvPr/>
        </p:nvSpPr>
        <p:spPr bwMode="auto">
          <a:xfrm>
            <a:off x="1023938" y="1504950"/>
            <a:ext cx="26225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example for flary source</a:t>
            </a: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4932363" y="1504950"/>
            <a:ext cx="3076575" cy="2835275"/>
            <a:chOff x="4932363" y="1504949"/>
            <a:chExt cx="3075979" cy="2835276"/>
          </a:xfrm>
        </p:grpSpPr>
        <p:pic>
          <p:nvPicPr>
            <p:cNvPr id="45065" name="Bild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8"/>
            <a:stretch>
              <a:fillRect/>
            </a:stretch>
          </p:blipFill>
          <p:spPr bwMode="auto">
            <a:xfrm>
              <a:off x="4932363" y="2420938"/>
              <a:ext cx="2663825" cy="191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708688" mc:Ignorable=""/>
                    </a:outerShdw>
                  </a:effectLst>
                </a14:hiddenEffects>
              </a:ext>
            </a:extLst>
          </p:spPr>
        </p:pic>
        <p:sp>
          <p:nvSpPr>
            <p:cNvPr id="429063" name="Textfeld 7"/>
            <p:cNvSpPr txBox="1">
              <a:spLocks noChangeArrowheads="1"/>
            </p:cNvSpPr>
            <p:nvPr/>
          </p:nvSpPr>
          <p:spPr bwMode="auto">
            <a:xfrm>
              <a:off x="5795796" y="2060574"/>
              <a:ext cx="1301498" cy="36671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 err="1"/>
                <a:t>Cygnus</a:t>
              </a:r>
              <a:r>
                <a:rPr lang="de-DE" dirty="0"/>
                <a:t> X3</a:t>
              </a:r>
            </a:p>
          </p:txBody>
        </p:sp>
        <p:sp>
          <p:nvSpPr>
            <p:cNvPr id="429066" name="Textfeld 10"/>
            <p:cNvSpPr txBox="1">
              <a:spLocks noChangeArrowheads="1"/>
            </p:cNvSpPr>
            <p:nvPr/>
          </p:nvSpPr>
          <p:spPr bwMode="auto">
            <a:xfrm>
              <a:off x="5018071" y="1504949"/>
              <a:ext cx="2990271" cy="36671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 err="1"/>
                <a:t>example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  <a:r>
                <a:rPr lang="de-DE" dirty="0" err="1"/>
                <a:t>periodic</a:t>
              </a:r>
              <a:r>
                <a:rPr lang="de-DE" dirty="0"/>
                <a:t> </a:t>
              </a:r>
              <a:r>
                <a:rPr lang="de-DE" dirty="0" err="1"/>
                <a:t>source</a:t>
              </a:r>
              <a:endParaRPr lang="de-DE" dirty="0"/>
            </a:p>
          </p:txBody>
        </p:sp>
      </p:grpSp>
      <p:sp>
        <p:nvSpPr>
          <p:cNvPr id="429067" name="Textfeld 11"/>
          <p:cNvSpPr txBox="1">
            <a:spLocks noChangeArrowheads="1"/>
          </p:cNvSpPr>
          <p:nvPr/>
        </p:nvSpPr>
        <p:spPr bwMode="auto">
          <a:xfrm>
            <a:off x="5138738" y="5300663"/>
            <a:ext cx="2749550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typically</a:t>
            </a:r>
            <a:r>
              <a:rPr lang="de-DE" dirty="0"/>
              <a:t> 7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needed</a:t>
            </a:r>
            <a:endParaRPr lang="de-DE" dirty="0"/>
          </a:p>
          <a:p>
            <a:pPr>
              <a:defRPr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discovery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9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4" grpId="0"/>
      <p:bldP spid="42906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… Flares and time integrated scans</a:t>
            </a:r>
          </a:p>
        </p:txBody>
      </p:sp>
      <p:pic>
        <p:nvPicPr>
          <p:cNvPr id="46083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6588125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24965" name="Textfeld 5"/>
          <p:cNvSpPr txBox="1">
            <a:spLocks noChangeArrowheads="1"/>
          </p:cNvSpPr>
          <p:nvPr/>
        </p:nvSpPr>
        <p:spPr bwMode="auto">
          <a:xfrm>
            <a:off x="900113" y="6092825"/>
            <a:ext cx="6508750" cy="3667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Search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flares</a:t>
            </a:r>
            <a:r>
              <a:rPr lang="de-DE" dirty="0"/>
              <a:t> </a:t>
            </a:r>
            <a:r>
              <a:rPr lang="de-DE" dirty="0" err="1"/>
              <a:t>definitely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time </a:t>
            </a:r>
            <a:r>
              <a:rPr lang="de-DE" dirty="0" err="1"/>
              <a:t>integrated</a:t>
            </a:r>
            <a:r>
              <a:rPr lang="de-DE" dirty="0"/>
              <a:t> </a:t>
            </a:r>
            <a:r>
              <a:rPr lang="de-DE" dirty="0" err="1"/>
              <a:t>scans</a:t>
            </a:r>
            <a:r>
              <a:rPr lang="de-DE" dirty="0"/>
              <a:t>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de-DE" dirty="0" err="1" smtClean="0"/>
              <a:t>Stacking</a:t>
            </a:r>
            <a:endParaRPr lang="en-US" dirty="0"/>
          </a:p>
        </p:txBody>
      </p:sp>
      <p:pic>
        <p:nvPicPr>
          <p:cNvPr id="185346" name="Bil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496944" cy="48149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6093296"/>
            <a:ext cx="677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e.g.   117  </a:t>
            </a:r>
            <a:r>
              <a:rPr lang="de-DE" dirty="0"/>
              <a:t>G</a:t>
            </a:r>
            <a:r>
              <a:rPr lang="de-DE" dirty="0" smtClean="0"/>
              <a:t>amma Ray Bursts </a:t>
            </a:r>
            <a:r>
              <a:rPr lang="de-DE" dirty="0" err="1" smtClean="0"/>
              <a:t>recorded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40 </a:t>
            </a:r>
            <a:r>
              <a:rPr lang="de-DE" dirty="0" err="1" smtClean="0"/>
              <a:t>IceCube</a:t>
            </a:r>
            <a:r>
              <a:rPr lang="de-DE" dirty="0" smtClean="0"/>
              <a:t> </a:t>
            </a:r>
            <a:r>
              <a:rPr lang="de-DE" dirty="0" err="1" smtClean="0"/>
              <a:t>strings</a:t>
            </a:r>
            <a:r>
              <a:rPr lang="de-D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hteck 2"/>
          <p:cNvSpPr>
            <a:spLocks noGrp="1" noChangeArrowheads="1"/>
          </p:cNvSpPr>
          <p:nvPr>
            <p:ph type="title"/>
          </p:nvPr>
        </p:nvSpPr>
        <p:spPr>
          <a:xfrm>
            <a:off x="495300" y="217488"/>
            <a:ext cx="8659813" cy="654050"/>
          </a:xfrm>
        </p:spPr>
        <p:txBody>
          <a:bodyPr/>
          <a:lstStyle/>
          <a:p>
            <a:pPr eaLnBrk="1" hangingPunct="1"/>
            <a:r>
              <a:rPr lang="en-GB" smtClean="0"/>
              <a:t>Dark Matter annihilation</a:t>
            </a:r>
          </a:p>
        </p:txBody>
      </p:sp>
      <p:sp>
        <p:nvSpPr>
          <p:cNvPr id="46083" name="Rechteck 3"/>
          <p:cNvSpPr>
            <a:spLocks noGrp="1" noChangeArrowheads="1"/>
          </p:cNvSpPr>
          <p:nvPr>
            <p:ph type="body" sz="half" idx="1"/>
          </p:nvPr>
        </p:nvSpPr>
        <p:spPr>
          <a:xfrm>
            <a:off x="3175" y="5229225"/>
            <a:ext cx="8967788" cy="43021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 smtClean="0"/>
              <a:t>the neutrino spectrum depends strongly on reaction: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dirty="0" smtClean="0"/>
              <a:t>     </a:t>
            </a:r>
            <a:r>
              <a:rPr lang="en-GB" sz="2000" i="1" dirty="0" smtClean="0">
                <a:solidFill>
                  <a:schemeClr val="bg1">
                    <a:lumMod val="50000"/>
                  </a:schemeClr>
                </a:solidFill>
              </a:rPr>
              <a:t>SUSY model, parameters, annihilation cross section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sz="2000" i="1" dirty="0" smtClean="0">
                <a:solidFill>
                  <a:schemeClr val="bg1">
                    <a:lumMod val="50000"/>
                  </a:schemeClr>
                </a:solidFill>
              </a:rPr>
              <a:t>      large astrophysical uncertainties (factor 10?)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i="1" dirty="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Very competitive for spin dependent reactions!</a:t>
            </a:r>
          </a:p>
        </p:txBody>
      </p:sp>
      <p:pic>
        <p:nvPicPr>
          <p:cNvPr id="47108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7777163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feld 1"/>
          <p:cNvSpPr txBox="1">
            <a:spLocks noChangeArrowheads="1"/>
          </p:cNvSpPr>
          <p:nvPr/>
        </p:nvSpPr>
        <p:spPr bwMode="auto">
          <a:xfrm>
            <a:off x="6588125" y="5300663"/>
            <a:ext cx="2325688" cy="9239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CC" mc:Ignorable="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Can also look for</a:t>
            </a:r>
          </a:p>
          <a:p>
            <a:pPr eaLnBrk="1" hangingPunct="1"/>
            <a:r>
              <a:rPr lang="de-DE"/>
              <a:t>excess from Galactic</a:t>
            </a:r>
          </a:p>
          <a:p>
            <a:pPr eaLnBrk="1" hangingPunct="1"/>
            <a:r>
              <a:rPr lang="de-DE"/>
              <a:t>Center, halo, etc…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>
          <a:xfrm>
            <a:off x="484188" y="188913"/>
            <a:ext cx="8229600" cy="1143000"/>
          </a:xfrm>
        </p:spPr>
        <p:txBody>
          <a:bodyPr/>
          <a:lstStyle/>
          <a:p>
            <a:r>
              <a:rPr lang="de-DE" smtClean="0"/>
              <a:t>Spin dependent and spin independent cross sections</a:t>
            </a:r>
          </a:p>
        </p:txBody>
      </p:sp>
      <p:sp>
        <p:nvSpPr>
          <p:cNvPr id="48131" name="Textplatzhalter 2"/>
          <p:cNvSpPr>
            <a:spLocks noGrp="1"/>
          </p:cNvSpPr>
          <p:nvPr>
            <p:ph type="body" sz="half" idx="1"/>
          </p:nvPr>
        </p:nvSpPr>
        <p:spPr>
          <a:xfrm>
            <a:off x="292100" y="1700213"/>
            <a:ext cx="4038600" cy="11223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sz="20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Spin dependent:</a:t>
            </a:r>
          </a:p>
          <a:p>
            <a:pPr marL="0" indent="0">
              <a:buFontTx/>
              <a:buNone/>
            </a:pPr>
            <a:r>
              <a:rPr lang="de-DE" sz="2000" smtClean="0"/>
              <a:t>Reaction with p and n</a:t>
            </a:r>
          </a:p>
          <a:p>
            <a:pPr marL="0" indent="0">
              <a:buFontTx/>
              <a:buNone/>
            </a:pPr>
            <a:endParaRPr lang="de-DE" smtClean="0"/>
          </a:p>
        </p:txBody>
      </p:sp>
      <p:sp>
        <p:nvSpPr>
          <p:cNvPr id="48132" name="Inhaltsplatzhalter 3"/>
          <p:cNvSpPr>
            <a:spLocks noGrp="1"/>
          </p:cNvSpPr>
          <p:nvPr>
            <p:ph sz="half" idx="2"/>
          </p:nvPr>
        </p:nvSpPr>
        <p:spPr>
          <a:xfrm>
            <a:off x="4427538" y="1714500"/>
            <a:ext cx="45593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de-DE" sz="2000" smtClean="0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Spin independent:</a:t>
            </a:r>
          </a:p>
          <a:p>
            <a:pPr marL="0" indent="0">
              <a:buFontTx/>
              <a:buNone/>
            </a:pPr>
            <a:r>
              <a:rPr lang="de-DE" sz="2000" smtClean="0"/>
              <a:t>Coherent reaction with nucleus (~ A</a:t>
            </a:r>
            <a:r>
              <a:rPr lang="de-DE" sz="2000" baseline="30000" smtClean="0"/>
              <a:t>2</a:t>
            </a:r>
            <a:r>
              <a:rPr lang="de-DE" sz="2000" smtClean="0"/>
              <a:t>)</a:t>
            </a:r>
            <a:endParaRPr lang="en-US" sz="2000" smtClean="0"/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26988" y="6240463"/>
            <a:ext cx="9353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Kaluza-Klein particles:   </a:t>
            </a:r>
            <a:r>
              <a:rPr lang="de-DE"/>
              <a:t>higgs exchange only spin independent, quark exchange both …</a:t>
            </a:r>
            <a:endParaRPr lang="en-US"/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23825" y="2901950"/>
            <a:ext cx="13890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e.g. SUSY:</a:t>
            </a:r>
          </a:p>
          <a:p>
            <a:pPr eaLnBrk="1" hangingPunct="1"/>
            <a:endParaRPr lang="de-DE" b="1"/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sym typeface="Symbol" pitchFamily="18" charset="2"/>
              </a:rPr>
              <a:t> </a:t>
            </a:r>
            <a:r>
              <a:rPr lang="de-DE">
                <a:sym typeface="Symbol" pitchFamily="18" charset="2"/>
              </a:rPr>
              <a:t>m</a:t>
            </a:r>
            <a:r>
              <a:rPr lang="de-DE"/>
              <a:t>ixture of</a:t>
            </a:r>
          </a:p>
          <a:p>
            <a:pPr eaLnBrk="1" hangingPunct="1"/>
            <a:r>
              <a:rPr lang="de-DE"/>
              <a:t>bino, wino, </a:t>
            </a:r>
          </a:p>
          <a:p>
            <a:pPr eaLnBrk="1" hangingPunct="1"/>
            <a:r>
              <a:rPr lang="de-DE"/>
              <a:t>higgsino</a:t>
            </a:r>
          </a:p>
        </p:txBody>
      </p: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1941513" y="2900363"/>
            <a:ext cx="5426075" cy="2071687"/>
            <a:chOff x="1430139" y="3397642"/>
            <a:chExt cx="5207001" cy="1897414"/>
          </a:xfrm>
        </p:grpSpPr>
        <p:pic>
          <p:nvPicPr>
            <p:cNvPr id="48140" name="Bild 13" descr="scalareldiag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191" y="3397642"/>
              <a:ext cx="4703763" cy="167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1" name="Textfeld 15"/>
            <p:cNvSpPr txBox="1">
              <a:spLocks noChangeArrowheads="1"/>
            </p:cNvSpPr>
            <p:nvPr/>
          </p:nvSpPr>
          <p:spPr bwMode="auto">
            <a:xfrm>
              <a:off x="6159302" y="4537818"/>
              <a:ext cx="3111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q</a:t>
              </a:r>
            </a:p>
          </p:txBody>
        </p:sp>
        <p:sp>
          <p:nvSpPr>
            <p:cNvPr id="48142" name="Textfeld 16"/>
            <p:cNvSpPr txBox="1">
              <a:spLocks noChangeArrowheads="1"/>
            </p:cNvSpPr>
            <p:nvPr/>
          </p:nvSpPr>
          <p:spPr bwMode="auto">
            <a:xfrm>
              <a:off x="3968552" y="4528293"/>
              <a:ext cx="5318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q</a:t>
              </a:r>
              <a:endParaRPr lang="en-US" sz="2000" b="1">
                <a:solidFill>
                  <a:srgbClr xmlns:mc="http://schemas.openxmlformats.org/markup-compatibility/2006" xmlns:a14="http://schemas.microsoft.com/office/drawing/2010/main" val="FF9966" mc:Ignorable="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48143" name="Textfeld 18"/>
            <p:cNvSpPr txBox="1">
              <a:spLocks noChangeArrowheads="1"/>
            </p:cNvSpPr>
            <p:nvPr/>
          </p:nvSpPr>
          <p:spPr bwMode="auto">
            <a:xfrm>
              <a:off x="1430139" y="4958506"/>
              <a:ext cx="3952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q</a:t>
              </a:r>
              <a:endParaRPr lang="en-US" sz="2000" b="1">
                <a:solidFill>
                  <a:srgbClr xmlns:mc="http://schemas.openxmlformats.org/markup-compatibility/2006" xmlns:a14="http://schemas.microsoft.com/office/drawing/2010/main" val="FF9966" mc:Ignorable="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sp>
          <p:nvSpPr>
            <p:cNvPr id="48144" name="Textfeld 19"/>
            <p:cNvSpPr txBox="1">
              <a:spLocks noChangeArrowheads="1"/>
            </p:cNvSpPr>
            <p:nvPr/>
          </p:nvSpPr>
          <p:spPr bwMode="auto">
            <a:xfrm>
              <a:off x="2565202" y="4934693"/>
              <a:ext cx="4048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q</a:t>
              </a:r>
            </a:p>
          </p:txBody>
        </p:sp>
        <p:sp>
          <p:nvSpPr>
            <p:cNvPr id="48145" name="Textfeld 17"/>
            <p:cNvSpPr txBox="1">
              <a:spLocks noChangeArrowheads="1"/>
            </p:cNvSpPr>
            <p:nvPr/>
          </p:nvSpPr>
          <p:spPr bwMode="auto">
            <a:xfrm>
              <a:off x="1825427" y="4191743"/>
              <a:ext cx="30797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Z</a:t>
              </a:r>
            </a:p>
          </p:txBody>
        </p:sp>
        <p:sp>
          <p:nvSpPr>
            <p:cNvPr id="48146" name="Textfeld 14"/>
            <p:cNvSpPr txBox="1">
              <a:spLocks noChangeArrowheads="1"/>
            </p:cNvSpPr>
            <p:nvPr/>
          </p:nvSpPr>
          <p:spPr bwMode="auto">
            <a:xfrm>
              <a:off x="6159302" y="3725664"/>
              <a:ext cx="4778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  <a:sym typeface="Symbol" pitchFamily="18" charset="2"/>
                </a:rPr>
                <a:t></a:t>
              </a:r>
              <a:endParaRPr lang="en-US" sz="2000" b="1">
                <a:solidFill>
                  <a:srgbClr xmlns:mc="http://schemas.openxmlformats.org/markup-compatibility/2006" xmlns:a14="http://schemas.microsoft.com/office/drawing/2010/main" val="FF9966" mc:Ignorable="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</p:grpSp>
      <p:sp>
        <p:nvSpPr>
          <p:cNvPr id="48136" name="Textfeld 3"/>
          <p:cNvSpPr txBox="1">
            <a:spLocks noChangeArrowheads="1"/>
          </p:cNvSpPr>
          <p:nvPr/>
        </p:nvSpPr>
        <p:spPr bwMode="auto">
          <a:xfrm>
            <a:off x="4703763" y="5273675"/>
            <a:ext cx="3095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spin-dependent contribution 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0070C0" mc:Ignorable=""/>
                </a:solidFill>
              </a:rPr>
              <a:t>always small</a:t>
            </a:r>
            <a:endParaRPr lang="en-US">
              <a:solidFill>
                <a:srgbClr xmlns:mc="http://schemas.openxmlformats.org/markup-compatibility/2006" xmlns:a14="http://schemas.microsoft.com/office/drawing/2010/main" val="0070C0" mc:Ignorable=""/>
              </a:solidFill>
            </a:endParaRP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817563" y="5273675"/>
            <a:ext cx="3289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spin-dependent contribution 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can be large (higgsino comp.!)</a:t>
            </a:r>
          </a:p>
        </p:txBody>
      </p:sp>
      <p:sp>
        <p:nvSpPr>
          <p:cNvPr id="14" name="Rechteck 13"/>
          <p:cNvSpPr/>
          <p:nvPr/>
        </p:nvSpPr>
        <p:spPr>
          <a:xfrm>
            <a:off x="1835150" y="2852738"/>
            <a:ext cx="1800225" cy="21193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4586288" y="2873375"/>
            <a:ext cx="2938462" cy="211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  <p:bldP spid="14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Bild 2" descr="DM_TDR_plot_1_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6923" r="6813" b="5537"/>
          <a:stretch>
            <a:fillRect/>
          </a:stretch>
        </p:blipFill>
        <p:spPr bwMode="auto">
          <a:xfrm>
            <a:off x="755650" y="1350963"/>
            <a:ext cx="64325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hteck 3"/>
          <p:cNvSpPr>
            <a:spLocks noGrp="1" noChangeArrowheads="1"/>
          </p:cNvSpPr>
          <p:nvPr>
            <p:ph type="title"/>
          </p:nvPr>
        </p:nvSpPr>
        <p:spPr>
          <a:xfrm>
            <a:off x="79375" y="73025"/>
            <a:ext cx="8928100" cy="736600"/>
          </a:xfrm>
        </p:spPr>
        <p:txBody>
          <a:bodyPr/>
          <a:lstStyle/>
          <a:p>
            <a:pPr eaLnBrk="1" hangingPunct="1"/>
            <a:r>
              <a:rPr lang="en-GB" smtClean="0"/>
              <a:t>Sensitivity to </a:t>
            </a:r>
            <a:r>
              <a:rPr lang="en-GB" smtClean="0">
                <a:sym typeface="Symbol" pitchFamily="18" charset="2"/>
              </a:rPr>
              <a:t></a:t>
            </a:r>
            <a:r>
              <a:rPr lang="en-GB" smtClean="0"/>
              <a:t> annihilation in Sun</a:t>
            </a:r>
          </a:p>
        </p:txBody>
      </p:sp>
      <p:sp>
        <p:nvSpPr>
          <p:cNvPr id="50180" name="Rechteck 4"/>
          <p:cNvSpPr>
            <a:spLocks noGrp="1" noChangeArrowheads="1"/>
          </p:cNvSpPr>
          <p:nvPr>
            <p:ph type="body" idx="1"/>
          </p:nvPr>
        </p:nvSpPr>
        <p:spPr>
          <a:xfrm>
            <a:off x="179388" y="6021388"/>
            <a:ext cx="9217025" cy="4632325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  <a:defRPr/>
            </a:pPr>
            <a:r>
              <a:rPr lang="en-GB" sz="1800" dirty="0" smtClean="0"/>
              <a:t>Points: Scan of </a:t>
            </a:r>
            <a:r>
              <a:rPr lang="en-GB" sz="1800" dirty="0" err="1" smtClean="0"/>
              <a:t>mSugra</a:t>
            </a:r>
            <a:r>
              <a:rPr lang="en-GB" sz="1800" dirty="0" smtClean="0"/>
              <a:t> parameter phase space</a:t>
            </a:r>
          </a:p>
          <a:p>
            <a:pPr marL="0" indent="0" eaLnBrk="1" hangingPunct="1"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buFontTx/>
              <a:buNone/>
              <a:defRPr/>
            </a:pPr>
            <a:r>
              <a:rPr lang="en-GB" sz="1800" dirty="0" smtClean="0">
                <a:solidFill>
                  <a:srgbClr xmlns:mc="http://schemas.openxmlformats.org/markup-compatibility/2006" xmlns:a14="http://schemas.microsoft.com/office/drawing/2010/main" val="037716" mc:Ignorable=""/>
                </a:solidFill>
              </a:rPr>
              <a:t>Green</a:t>
            </a:r>
            <a:r>
              <a:rPr lang="en-GB" sz="1800" dirty="0" smtClean="0"/>
              <a:t>/</a:t>
            </a:r>
            <a:r>
              <a:rPr lang="en-GB" sz="18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red</a:t>
            </a:r>
            <a:r>
              <a:rPr lang="en-GB" sz="1800" dirty="0" smtClean="0"/>
              <a:t> points: Compatible with CMB measurement </a:t>
            </a:r>
            <a:r>
              <a:rPr lang="en-GB" sz="1800" dirty="0" smtClean="0"/>
              <a:t>by </a:t>
            </a:r>
            <a:r>
              <a:rPr lang="en-GB" sz="1800" dirty="0" smtClean="0"/>
              <a:t>WMAP</a:t>
            </a:r>
            <a:br>
              <a:rPr lang="en-GB" sz="1800" dirty="0" smtClean="0"/>
            </a:br>
            <a:r>
              <a:rPr lang="en-GB" sz="1800" dirty="0" smtClean="0"/>
              <a:t>				</a:t>
            </a:r>
            <a:r>
              <a:rPr lang="en-GB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IceCube</a:t>
            </a:r>
            <a:r>
              <a:rPr lang="en-GB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sensitivity strongly profits from Deep Core</a:t>
            </a:r>
          </a:p>
          <a:p>
            <a:pPr marL="265113" indent="-265113" eaLnBrk="1" hangingPunct="1">
              <a:defRPr/>
            </a:pPr>
            <a:endParaRPr lang="en-GB" sz="1800" i="1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1908175" y="974725"/>
            <a:ext cx="5045075" cy="341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15000"/>
              </a:spcBef>
              <a:spcAft>
                <a:spcPct val="10000"/>
              </a:spcAft>
              <a:defRPr/>
            </a:pPr>
            <a:r>
              <a:rPr lang="en-GB" i="1" kern="0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</a:rPr>
              <a:t>Exclusion limits in the mass/cross section plane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092950" y="3860800"/>
            <a:ext cx="1914525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kern="0" dirty="0">
                <a:solidFill>
                  <a:srgbClr xmlns:mc="http://schemas.openxmlformats.org/markup-compatibility/2006" xmlns:a14="http://schemas.microsoft.com/office/drawing/2010/main" val="037716" mc:Ignorable=""/>
                </a:solidFill>
                <a:latin typeface="Arial"/>
              </a:rPr>
              <a:t>Green:</a:t>
            </a:r>
          </a:p>
          <a:p>
            <a:pPr>
              <a:defRPr/>
            </a:pPr>
            <a:r>
              <a:rPr lang="en-GB" kern="0" dirty="0">
                <a:solidFill>
                  <a:srgbClr xmlns:mc="http://schemas.openxmlformats.org/markup-compatibility/2006" xmlns:a14="http://schemas.microsoft.com/office/drawing/2010/main" val="037716" mc:Ignorable=""/>
                </a:solidFill>
                <a:latin typeface="Arial"/>
              </a:rPr>
              <a:t>in KM3Net range</a:t>
            </a:r>
          </a:p>
          <a:p>
            <a:pPr>
              <a:defRPr/>
            </a:pPr>
            <a:endParaRPr lang="en-GB" kern="0" dirty="0">
              <a:solidFill>
                <a:srgbClr xmlns:mc="http://schemas.openxmlformats.org/markup-compatibility/2006" xmlns:a14="http://schemas.microsoft.com/office/drawing/2010/main" val="037716" mc:Ignorable=""/>
              </a:solidFill>
              <a:latin typeface="Arial"/>
            </a:endParaRPr>
          </a:p>
          <a:p>
            <a:pPr>
              <a:defRPr/>
            </a:pPr>
            <a:r>
              <a:rPr lang="en-GB" kern="0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  <a:latin typeface="Arial"/>
              </a:rPr>
              <a:t>Red:</a:t>
            </a:r>
          </a:p>
          <a:p>
            <a:pPr>
              <a:defRPr/>
            </a:pPr>
            <a:r>
              <a:rPr lang="en-GB" kern="0" dirty="0">
                <a:solidFill>
                  <a:srgbClr xmlns:mc="http://schemas.openxmlformats.org/markup-compatibility/2006" xmlns:a14="http://schemas.microsoft.com/office/drawing/2010/main" val="C00000" mc:Ignorable=""/>
                </a:solidFill>
                <a:latin typeface="Arial"/>
              </a:rPr>
              <a:t>Outside KM3Net</a:t>
            </a:r>
            <a:r>
              <a:rPr lang="en-GB" kern="0" dirty="0">
                <a:solidFill>
                  <a:srgbClr xmlns:mc="http://schemas.openxmlformats.org/markup-compatibility/2006" xmlns:a14="http://schemas.microsoft.com/office/drawing/2010/main" val="037716" mc:Ignorable=""/>
                </a:solidFill>
                <a:latin typeface="Arial"/>
              </a:rPr>
              <a:t/>
            </a:r>
            <a:br>
              <a:rPr lang="en-GB" kern="0" dirty="0">
                <a:solidFill>
                  <a:srgbClr xmlns:mc="http://schemas.openxmlformats.org/markup-compatibility/2006" xmlns:a14="http://schemas.microsoft.com/office/drawing/2010/main" val="037716" mc:Ignorable=""/>
                </a:solidFill>
                <a:latin typeface="Arial"/>
              </a:rPr>
            </a:br>
            <a:endParaRPr lang="en-US" dirty="0">
              <a:solidFill>
                <a:srgbClr xmlns:mc="http://schemas.openxmlformats.org/markup-compatibility/2006" xmlns:a14="http://schemas.microsoft.com/office/drawing/2010/main" val="037716" mc:Ignorable="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build="p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pPr eaLnBrk="1" hangingPunct="1"/>
            <a:r>
              <a:rPr lang="de-DE" smtClean="0"/>
              <a:t>Supernova energy release </a:t>
            </a:r>
            <a:r>
              <a:rPr lang="de-DE" smtClean="0">
                <a:sym typeface="Symbol" pitchFamily="18" charset="2"/>
              </a:rPr>
              <a:t>E </a:t>
            </a:r>
          </a:p>
        </p:txBody>
      </p:sp>
      <p:sp>
        <p:nvSpPr>
          <p:cNvPr id="50179" name="Textfeld 3"/>
          <p:cNvSpPr txBox="1">
            <a:spLocks noChangeArrowheads="1"/>
          </p:cNvSpPr>
          <p:nvPr/>
        </p:nvSpPr>
        <p:spPr bwMode="auto">
          <a:xfrm>
            <a:off x="539750" y="3716338"/>
            <a:ext cx="3440113" cy="119062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9FEDA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dominant  </a:t>
            </a:r>
            <a:r>
              <a:rPr lang="de-DE">
                <a:sym typeface="Symbol" pitchFamily="18" charset="2"/>
              </a:rPr>
              <a:t></a:t>
            </a:r>
            <a:r>
              <a:rPr lang="de-DE" baseline="-25000">
                <a:sym typeface="Symbol" pitchFamily="18" charset="2"/>
              </a:rPr>
              <a:t>e</a:t>
            </a:r>
            <a:r>
              <a:rPr lang="de-DE">
                <a:sym typeface="Symbol" pitchFamily="18" charset="2"/>
              </a:rPr>
              <a:t>+ p  e</a:t>
            </a:r>
            <a:r>
              <a:rPr lang="de-DE" baseline="30000">
                <a:sym typeface="Symbol" pitchFamily="18" charset="2"/>
              </a:rPr>
              <a:t>+</a:t>
            </a:r>
            <a:r>
              <a:rPr lang="de-DE">
                <a:sym typeface="Symbol" pitchFamily="18" charset="2"/>
              </a:rPr>
              <a:t> + n</a:t>
            </a:r>
          </a:p>
          <a:p>
            <a:pPr eaLnBrk="1" hangingPunct="1"/>
            <a:r>
              <a:rPr lang="de-DE"/>
              <a:t>interaction cross section:   ~ E</a:t>
            </a:r>
            <a:r>
              <a:rPr lang="de-DE" baseline="30000"/>
              <a:t>2</a:t>
            </a:r>
            <a:r>
              <a:rPr lang="de-DE" baseline="-25000">
                <a:sym typeface="Symbol" pitchFamily="18" charset="2"/>
              </a:rPr>
              <a:t></a:t>
            </a:r>
          </a:p>
          <a:p>
            <a:pPr eaLnBrk="1" hangingPunct="1"/>
            <a:r>
              <a:rPr lang="de-DE"/>
              <a:t>   </a:t>
            </a:r>
          </a:p>
          <a:p>
            <a:pPr eaLnBrk="1" hangingPunct="1"/>
            <a:r>
              <a:rPr lang="de-DE"/>
              <a:t>Cherenkov light yield	~ E</a:t>
            </a:r>
            <a:r>
              <a:rPr lang="de-DE" baseline="30000"/>
              <a:t>3</a:t>
            </a:r>
            <a:r>
              <a:rPr lang="de-DE" baseline="-25000">
                <a:sym typeface="Symbol" pitchFamily="18" charset="2"/>
              </a:rPr>
              <a:t></a:t>
            </a:r>
          </a:p>
        </p:txBody>
      </p:sp>
      <p:sp>
        <p:nvSpPr>
          <p:cNvPr id="50180" name="Textfeld 4"/>
          <p:cNvSpPr txBox="1">
            <a:spLocks noChangeArrowheads="1"/>
          </p:cNvSpPr>
          <p:nvPr/>
        </p:nvSpPr>
        <p:spPr bwMode="auto">
          <a:xfrm>
            <a:off x="879475" y="1576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50181" name="Objekt 5"/>
          <p:cNvGraphicFramePr>
            <a:graphicFrameLocks noGrp="1" noChangeAspect="1"/>
          </p:cNvGraphicFramePr>
          <p:nvPr>
            <p:ph idx="1"/>
          </p:nvPr>
        </p:nvGraphicFramePr>
        <p:xfrm>
          <a:off x="611188" y="1844675"/>
          <a:ext cx="417512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0" name="Formel" r:id="rId4" imgW="2438400" imgH="457200" progId="Equation.3">
                  <p:embed/>
                </p:oleObj>
              </mc:Choice>
              <mc:Fallback>
                <p:oleObj name="Formel" r:id="rId4" imgW="2438400" imgH="4572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844675"/>
                        <a:ext cx="4175125" cy="782638"/>
                      </a:xfrm>
                      <a:prstGeom prst="rect">
                        <a:avLst/>
                      </a:prstGeom>
                      <a:solidFill>
                        <a:srgbClr xmlns:a14="http://schemas.microsoft.com/office/drawing/2010/main" val="F9FEDA" mc:Ignorable="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 mc:Ignorable="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Textfeld 6"/>
          <p:cNvSpPr txBox="1">
            <a:spLocks noChangeArrowheads="1"/>
          </p:cNvSpPr>
          <p:nvPr/>
        </p:nvSpPr>
        <p:spPr bwMode="auto">
          <a:xfrm>
            <a:off x="384175" y="1196975"/>
            <a:ext cx="8234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2"/>
                </a:solidFill>
              </a:rPr>
              <a:t>… </a:t>
            </a:r>
            <a:r>
              <a:rPr lang="de-DE" i="1">
                <a:solidFill>
                  <a:schemeClr val="bg2"/>
                </a:solidFill>
              </a:rPr>
              <a:t>R=10</a:t>
            </a:r>
            <a:r>
              <a:rPr lang="de-DE" i="1" baseline="30000">
                <a:solidFill>
                  <a:schemeClr val="bg2"/>
                </a:solidFill>
              </a:rPr>
              <a:t>10</a:t>
            </a:r>
            <a:r>
              <a:rPr lang="de-DE" i="1">
                <a:solidFill>
                  <a:schemeClr val="bg2"/>
                </a:solidFill>
              </a:rPr>
              <a:t> m star collapses via a R</a:t>
            </a:r>
            <a:r>
              <a:rPr lang="de-DE" i="1" baseline="-25000">
                <a:solidFill>
                  <a:schemeClr val="bg2"/>
                </a:solidFill>
              </a:rPr>
              <a:t>core</a:t>
            </a:r>
            <a:r>
              <a:rPr lang="de-DE" i="1">
                <a:solidFill>
                  <a:schemeClr val="bg2"/>
                </a:solidFill>
              </a:rPr>
              <a:t>=10</a:t>
            </a:r>
            <a:r>
              <a:rPr lang="de-DE" i="1" baseline="30000">
                <a:solidFill>
                  <a:schemeClr val="bg2"/>
                </a:solidFill>
              </a:rPr>
              <a:t>6</a:t>
            </a:r>
            <a:r>
              <a:rPr lang="de-DE" i="1">
                <a:solidFill>
                  <a:schemeClr val="bg2"/>
                </a:solidFill>
              </a:rPr>
              <a:t> m core to a R</a:t>
            </a:r>
            <a:r>
              <a:rPr lang="de-DE" i="1" baseline="-25000">
                <a:solidFill>
                  <a:schemeClr val="bg2"/>
                </a:solidFill>
              </a:rPr>
              <a:t>NS</a:t>
            </a:r>
            <a:r>
              <a:rPr lang="de-DE" i="1">
                <a:solidFill>
                  <a:schemeClr val="bg2"/>
                </a:solidFill>
              </a:rPr>
              <a:t> =10</a:t>
            </a:r>
            <a:r>
              <a:rPr lang="de-DE" i="1" baseline="30000">
                <a:solidFill>
                  <a:schemeClr val="bg2"/>
                </a:solidFill>
              </a:rPr>
              <a:t>4</a:t>
            </a:r>
            <a:r>
              <a:rPr lang="de-DE" i="1">
                <a:solidFill>
                  <a:schemeClr val="bg2"/>
                </a:solidFill>
              </a:rPr>
              <a:t> m neutron star</a:t>
            </a:r>
            <a:r>
              <a:rPr lang="de-DE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0183" name="Textfeld 7"/>
          <p:cNvSpPr txBox="1">
            <a:spLocks noChangeArrowheads="1"/>
          </p:cNvSpPr>
          <p:nvPr/>
        </p:nvSpPr>
        <p:spPr bwMode="auto">
          <a:xfrm>
            <a:off x="6659563" y="1700213"/>
            <a:ext cx="16843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ym typeface="Symbol" pitchFamily="18" charset="2"/>
              </a:rPr>
              <a:t>E</a:t>
            </a:r>
            <a:r>
              <a:rPr lang="de-DE" baseline="-25000">
                <a:sym typeface="Symbol" pitchFamily="18" charset="2"/>
              </a:rPr>
              <a:t>    </a:t>
            </a:r>
            <a:r>
              <a:rPr lang="de-DE">
                <a:sym typeface="Symbol" pitchFamily="18" charset="2"/>
              </a:rPr>
              <a:t>        E</a:t>
            </a:r>
          </a:p>
          <a:p>
            <a:pPr eaLnBrk="1" hangingPunct="1"/>
            <a:r>
              <a:rPr lang="de-DE">
                <a:sym typeface="Symbol" pitchFamily="18" charset="2"/>
              </a:rPr>
              <a:t>E</a:t>
            </a:r>
            <a:r>
              <a:rPr lang="de-DE" baseline="-25000">
                <a:sym typeface="Symbol" pitchFamily="18" charset="2"/>
              </a:rPr>
              <a:t>kin</a:t>
            </a:r>
            <a:r>
              <a:rPr lang="de-DE">
                <a:sym typeface="Symbol" pitchFamily="18" charset="2"/>
              </a:rPr>
              <a:t>  10</a:t>
            </a:r>
            <a:r>
              <a:rPr lang="de-DE" baseline="30000">
                <a:sym typeface="Symbol" pitchFamily="18" charset="2"/>
              </a:rPr>
              <a:t>-2</a:t>
            </a:r>
            <a:r>
              <a:rPr lang="de-DE">
                <a:sym typeface="Symbol" pitchFamily="18" charset="2"/>
              </a:rPr>
              <a:t> E</a:t>
            </a:r>
          </a:p>
          <a:p>
            <a:pPr eaLnBrk="1" hangingPunct="1"/>
            <a:r>
              <a:rPr lang="de-DE">
                <a:sym typeface="Symbol" pitchFamily="18" charset="2"/>
              </a:rPr>
              <a:t>E</a:t>
            </a:r>
            <a:r>
              <a:rPr lang="de-DE" baseline="-25000">
                <a:sym typeface="Symbol" pitchFamily="18" charset="2"/>
              </a:rPr>
              <a:t>em</a:t>
            </a:r>
            <a:r>
              <a:rPr lang="de-DE">
                <a:sym typeface="Symbol" pitchFamily="18" charset="2"/>
              </a:rPr>
              <a:t>  10</a:t>
            </a:r>
            <a:r>
              <a:rPr lang="de-DE" baseline="30000">
                <a:sym typeface="Symbol" pitchFamily="18" charset="2"/>
              </a:rPr>
              <a:t>-4</a:t>
            </a:r>
            <a:r>
              <a:rPr lang="de-DE">
                <a:sym typeface="Symbol" pitchFamily="18" charset="2"/>
              </a:rPr>
              <a:t> E</a:t>
            </a:r>
          </a:p>
        </p:txBody>
      </p:sp>
      <p:sp>
        <p:nvSpPr>
          <p:cNvPr id="50184" name="Textfeld 8"/>
          <p:cNvSpPr txBox="1">
            <a:spLocks noChangeArrowheads="1"/>
          </p:cNvSpPr>
          <p:nvPr/>
        </p:nvSpPr>
        <p:spPr bwMode="auto">
          <a:xfrm>
            <a:off x="4572000" y="2781300"/>
            <a:ext cx="379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individual neutrino energy ~ </a:t>
            </a:r>
            <a:r>
              <a:rPr lang="de-DE">
                <a:solidFill>
                  <a:schemeClr val="accent2"/>
                </a:solidFill>
                <a:sym typeface="Symbol" pitchFamily="18" charset="2"/>
              </a:rPr>
              <a:t>E</a:t>
            </a:r>
            <a:r>
              <a:rPr lang="de-DE" baseline="-25000">
                <a:solidFill>
                  <a:schemeClr val="accent2"/>
                </a:solidFill>
                <a:sym typeface="Symbol" pitchFamily="18" charset="2"/>
              </a:rPr>
              <a:t></a:t>
            </a:r>
            <a:r>
              <a:rPr lang="de-DE">
                <a:solidFill>
                  <a:schemeClr val="accent2"/>
                </a:solidFill>
                <a:sym typeface="Symbol" pitchFamily="18" charset="2"/>
              </a:rPr>
              <a:t> /N</a:t>
            </a:r>
            <a:r>
              <a:rPr lang="de-DE" baseline="-25000">
                <a:solidFill>
                  <a:schemeClr val="accent2"/>
                </a:solidFill>
                <a:sym typeface="Symbol" pitchFamily="18" charset="2"/>
              </a:rPr>
              <a:t></a:t>
            </a:r>
          </a:p>
        </p:txBody>
      </p:sp>
      <p:pic>
        <p:nvPicPr>
          <p:cNvPr id="50185" name="Bild 9" descr="ONeMg_neutrino_positron_energy_spectrum_at_1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5370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Linie 10"/>
          <p:cNvSpPr>
            <a:spLocks noChangeShapeType="1"/>
          </p:cNvSpPr>
          <p:nvPr/>
        </p:nvSpPr>
        <p:spPr bwMode="auto">
          <a:xfrm>
            <a:off x="1692275" y="386080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feld 11"/>
          <p:cNvSpPr txBox="1">
            <a:spLocks noChangeArrowheads="1"/>
          </p:cNvSpPr>
          <p:nvPr/>
        </p:nvSpPr>
        <p:spPr bwMode="auto">
          <a:xfrm>
            <a:off x="6516688" y="4437063"/>
            <a:ext cx="1939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bg2"/>
                </a:solidFill>
              </a:rPr>
              <a:t>&lt;E(e</a:t>
            </a:r>
            <a:r>
              <a:rPr lang="de-DE" sz="1600" baseline="30000">
                <a:solidFill>
                  <a:schemeClr val="bg2"/>
                </a:solidFill>
              </a:rPr>
              <a:t>+</a:t>
            </a:r>
            <a:r>
              <a:rPr lang="de-DE" sz="1600">
                <a:solidFill>
                  <a:schemeClr val="bg2"/>
                </a:solidFill>
              </a:rPr>
              <a:t>)&gt;=22.6 MeV</a:t>
            </a:r>
            <a:r>
              <a:rPr lang="de-DE"/>
              <a:t> </a:t>
            </a:r>
            <a:endParaRPr lang="de-DE" baseline="-25000"/>
          </a:p>
        </p:txBody>
      </p:sp>
      <p:sp>
        <p:nvSpPr>
          <p:cNvPr id="50188" name="Textfeld 12"/>
          <p:cNvSpPr txBox="1">
            <a:spLocks noChangeArrowheads="1"/>
          </p:cNvSpPr>
          <p:nvPr/>
        </p:nvSpPr>
        <p:spPr bwMode="auto">
          <a:xfrm>
            <a:off x="5724525" y="4005263"/>
            <a:ext cx="192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/>
              <a:t> </a:t>
            </a:r>
            <a:r>
              <a:rPr lang="de-DE" sz="1600">
                <a:solidFill>
                  <a:schemeClr val="bg2"/>
                </a:solidFill>
              </a:rPr>
              <a:t>&lt;E(</a:t>
            </a:r>
            <a:r>
              <a:rPr lang="de-DE" sz="1600">
                <a:solidFill>
                  <a:schemeClr val="bg2"/>
                </a:solidFill>
                <a:sym typeface="Symbol" pitchFamily="18" charset="2"/>
              </a:rPr>
              <a:t></a:t>
            </a:r>
            <a:r>
              <a:rPr lang="de-DE" sz="1600" baseline="-25000">
                <a:solidFill>
                  <a:schemeClr val="bg2"/>
                </a:solidFill>
                <a:sym typeface="Symbol" pitchFamily="18" charset="2"/>
              </a:rPr>
              <a:t>e</a:t>
            </a:r>
            <a:r>
              <a:rPr lang="de-DE" sz="1600">
                <a:solidFill>
                  <a:schemeClr val="bg2"/>
                </a:solidFill>
                <a:sym typeface="Symbol" pitchFamily="18" charset="2"/>
              </a:rPr>
              <a:t>)&gt;=12.9 MeV</a:t>
            </a:r>
          </a:p>
        </p:txBody>
      </p:sp>
      <p:sp>
        <p:nvSpPr>
          <p:cNvPr id="50189" name="Linie 13"/>
          <p:cNvSpPr>
            <a:spLocks noChangeShapeType="1"/>
          </p:cNvSpPr>
          <p:nvPr/>
        </p:nvSpPr>
        <p:spPr bwMode="auto">
          <a:xfrm>
            <a:off x="6156325" y="407670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Textfeld 14"/>
          <p:cNvSpPr txBox="1">
            <a:spLocks noChangeArrowheads="1"/>
          </p:cNvSpPr>
          <p:nvPr/>
        </p:nvSpPr>
        <p:spPr bwMode="auto">
          <a:xfrm>
            <a:off x="4787900" y="3573463"/>
            <a:ext cx="3960813" cy="27463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9FEDA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 b="1"/>
              <a:t>8.8 M</a:t>
            </a:r>
            <a:r>
              <a:rPr lang="de-DE" sz="1200" b="1" baseline="-25000">
                <a:sym typeface="Wingdings 2" pitchFamily="18" charset="2"/>
              </a:rPr>
              <a:t></a:t>
            </a:r>
            <a:r>
              <a:rPr lang="de-DE" sz="1200" b="1"/>
              <a:t> progenitor O-Me-Mg core (1s after bounce)</a:t>
            </a:r>
          </a:p>
        </p:txBody>
      </p:sp>
      <p:sp>
        <p:nvSpPr>
          <p:cNvPr id="50191" name="Textfeld 15"/>
          <p:cNvSpPr txBox="1">
            <a:spLocks noChangeArrowheads="1"/>
          </p:cNvSpPr>
          <p:nvPr/>
        </p:nvSpPr>
        <p:spPr bwMode="auto">
          <a:xfrm>
            <a:off x="592138" y="5392738"/>
            <a:ext cx="3371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/>
              <a:t>… rates strongly dependent on </a:t>
            </a:r>
          </a:p>
          <a:p>
            <a:pPr eaLnBrk="1" hangingPunct="1"/>
            <a:r>
              <a:rPr lang="de-DE" i="1"/>
              <a:t>    neutrino energies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de-DE" smtClean="0"/>
              <a:t>Cherenkov rings</a:t>
            </a:r>
          </a:p>
        </p:txBody>
      </p:sp>
      <p:sp>
        <p:nvSpPr>
          <p:cNvPr id="51203" name="Textfeld 9"/>
          <p:cNvSpPr txBox="1">
            <a:spLocks noChangeArrowheads="1"/>
          </p:cNvSpPr>
          <p:nvPr/>
        </p:nvSpPr>
        <p:spPr bwMode="auto">
          <a:xfrm>
            <a:off x="250825" y="5589588"/>
            <a:ext cx="85248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 directional dependence and correlations due to Cherenkov ring</a:t>
            </a:r>
          </a:p>
          <a:p>
            <a:pPr eaLnBrk="1" hangingPunct="1"/>
            <a:r>
              <a:rPr lang="de-DE"/>
              <a:t> </a:t>
            </a:r>
            <a:r>
              <a:rPr lang="de-DE">
                <a:sym typeface="Symbol" pitchFamily="18" charset="2"/>
              </a:rPr>
              <a:t> positron from dominant inverse beta decay uncorrelated from neutrino direction</a:t>
            </a:r>
          </a:p>
          <a:p>
            <a:pPr eaLnBrk="1" hangingPunct="1"/>
            <a:r>
              <a:rPr lang="de-DE">
                <a:sym typeface="Symbol" pitchFamily="18" charset="2"/>
              </a:rPr>
              <a:t>      20% maximal rate variation  from  direction for </a:t>
            </a:r>
            <a:r>
              <a:rPr lang="de-DE" baseline="-25000">
                <a:sym typeface="Symbol" pitchFamily="18" charset="2"/>
              </a:rPr>
              <a:t>e</a:t>
            </a:r>
            <a:r>
              <a:rPr lang="de-DE">
                <a:sym typeface="Symbol" pitchFamily="18" charset="2"/>
              </a:rPr>
              <a:t> elastic cross section</a:t>
            </a:r>
          </a:p>
        </p:txBody>
      </p:sp>
      <p:pic>
        <p:nvPicPr>
          <p:cNvPr id="51204" name="Bild 11" descr="20MeV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r="3000" b="1723"/>
          <a:stretch>
            <a:fillRect/>
          </a:stretch>
        </p:blipFill>
        <p:spPr bwMode="auto">
          <a:xfrm>
            <a:off x="5076825" y="2133600"/>
            <a:ext cx="33115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feld 12"/>
          <p:cNvSpPr txBox="1">
            <a:spLocks noChangeArrowheads="1"/>
          </p:cNvSpPr>
          <p:nvPr/>
        </p:nvSpPr>
        <p:spPr bwMode="auto">
          <a:xfrm>
            <a:off x="5364163" y="2205038"/>
            <a:ext cx="2741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Cherenkov </a:t>
            </a:r>
            <a:r>
              <a:rPr lang="de-DE">
                <a:sym typeface="Symbol" pitchFamily="18" charset="2"/>
              </a:rPr>
              <a:t>‘s</a:t>
            </a:r>
            <a:r>
              <a:rPr lang="de-DE"/>
              <a:t> 20 MeV e</a:t>
            </a:r>
            <a:r>
              <a:rPr lang="de-DE" baseline="30000"/>
              <a:t>+</a:t>
            </a:r>
          </a:p>
        </p:txBody>
      </p:sp>
      <p:pic>
        <p:nvPicPr>
          <p:cNvPr id="51206" name="Bild 14" descr="5MeVposit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feld 15"/>
          <p:cNvSpPr txBox="1">
            <a:spLocks noChangeArrowheads="1"/>
          </p:cNvSpPr>
          <p:nvPr/>
        </p:nvSpPr>
        <p:spPr bwMode="auto">
          <a:xfrm>
            <a:off x="1187450" y="2205038"/>
            <a:ext cx="2614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bg1"/>
                </a:solidFill>
              </a:rPr>
              <a:t>Cherenkov </a:t>
            </a:r>
            <a:r>
              <a:rPr lang="de-DE">
                <a:solidFill>
                  <a:schemeClr val="bg1"/>
                </a:solidFill>
                <a:sym typeface="Symbol" pitchFamily="18" charset="2"/>
              </a:rPr>
              <a:t>‘s</a:t>
            </a:r>
            <a:r>
              <a:rPr lang="de-DE">
                <a:solidFill>
                  <a:schemeClr val="bg1"/>
                </a:solidFill>
              </a:rPr>
              <a:t> 5 MeV e</a:t>
            </a:r>
            <a:r>
              <a:rPr lang="de-DE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208" name="Textfeld 16"/>
          <p:cNvSpPr txBox="1">
            <a:spLocks noChangeArrowheads="1"/>
          </p:cNvSpPr>
          <p:nvPr/>
        </p:nvSpPr>
        <p:spPr bwMode="auto">
          <a:xfrm>
            <a:off x="2627313" y="981075"/>
            <a:ext cx="3833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track length ~ 0.58 cm  x  E</a:t>
            </a:r>
            <a:r>
              <a:rPr lang="de-DE" baseline="-25000"/>
              <a:t>e+ </a:t>
            </a:r>
            <a:r>
              <a:rPr lang="de-DE"/>
              <a:t>(MeV)</a:t>
            </a:r>
          </a:p>
          <a:p>
            <a:pPr eaLnBrk="1" hangingPunct="1"/>
            <a:r>
              <a:rPr lang="de-DE"/>
              <a:t>N</a:t>
            </a:r>
            <a:r>
              <a:rPr lang="de-DE" baseline="-25000">
                <a:sym typeface="Symbol" pitchFamily="18" charset="2"/>
              </a:rPr>
              <a:t></a:t>
            </a:r>
            <a:r>
              <a:rPr lang="de-DE" baseline="30000">
                <a:sym typeface="Symbol" pitchFamily="18" charset="2"/>
              </a:rPr>
              <a:t>300-600nm</a:t>
            </a:r>
            <a:r>
              <a:rPr lang="de-DE">
                <a:sym typeface="Symbol" pitchFamily="18" charset="2"/>
              </a:rPr>
              <a:t>    ~ 188         </a:t>
            </a:r>
            <a:r>
              <a:rPr lang="de-DE"/>
              <a:t>x  E</a:t>
            </a:r>
            <a:r>
              <a:rPr lang="de-DE" baseline="-25000"/>
              <a:t>e+</a:t>
            </a:r>
            <a:r>
              <a:rPr lang="de-DE"/>
              <a:t> (MeV)</a:t>
            </a:r>
          </a:p>
        </p:txBody>
      </p:sp>
      <p:sp>
        <p:nvSpPr>
          <p:cNvPr id="51209" name="Textfeld 1"/>
          <p:cNvSpPr txBox="1">
            <a:spLocks noChangeArrowheads="1"/>
          </p:cNvSpPr>
          <p:nvPr/>
        </p:nvSpPr>
        <p:spPr bwMode="auto">
          <a:xfrm>
            <a:off x="5795963" y="4921250"/>
            <a:ext cx="203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Low ice scattering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de-DE" smtClean="0"/>
              <a:t>current status</a:t>
            </a:r>
          </a:p>
        </p:txBody>
      </p:sp>
      <p:pic>
        <p:nvPicPr>
          <p:cNvPr id="6147" name="Bil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/>
          <a:stretch>
            <a:fillRect/>
          </a:stretch>
        </p:blipFill>
        <p:spPr bwMode="auto">
          <a:xfrm>
            <a:off x="179388" y="1268413"/>
            <a:ext cx="5616575" cy="3698875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404485" name="Textfeld 5"/>
          <p:cNvSpPr txBox="1">
            <a:spLocks noChangeArrowheads="1"/>
          </p:cNvSpPr>
          <p:nvPr/>
        </p:nvSpPr>
        <p:spPr bwMode="auto">
          <a:xfrm>
            <a:off x="5940425" y="1268413"/>
            <a:ext cx="3092450" cy="36941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de-DE" dirty="0"/>
              <a:t> 79 </a:t>
            </a:r>
            <a:r>
              <a:rPr lang="de-DE" dirty="0" err="1"/>
              <a:t>strings</a:t>
            </a:r>
            <a:r>
              <a:rPr lang="de-DE" dirty="0"/>
              <a:t> (</a:t>
            </a:r>
            <a:r>
              <a:rPr lang="de-DE" dirty="0" err="1"/>
              <a:t>of</a:t>
            </a:r>
            <a:r>
              <a:rPr lang="de-DE" dirty="0"/>
              <a:t> 86) </a:t>
            </a:r>
            <a:r>
              <a:rPr lang="de-DE" dirty="0" err="1"/>
              <a:t>deployed</a:t>
            </a:r>
            <a:endParaRPr lang="de-DE" dirty="0"/>
          </a:p>
          <a:p>
            <a:pPr>
              <a:defRPr/>
            </a:pPr>
            <a:endParaRPr lang="de-DE" dirty="0"/>
          </a:p>
          <a:p>
            <a:pPr>
              <a:buFontTx/>
              <a:buChar char="•"/>
              <a:defRPr/>
            </a:pPr>
            <a:r>
              <a:rPr lang="de-DE" dirty="0"/>
              <a:t> 2  </a:t>
            </a:r>
            <a:r>
              <a:rPr lang="de-DE" dirty="0" err="1"/>
              <a:t>IceTop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per hole</a:t>
            </a:r>
          </a:p>
          <a:p>
            <a:pPr>
              <a:buFontTx/>
              <a:buChar char="•"/>
              <a:defRPr/>
            </a:pPr>
            <a:endParaRPr lang="de-DE" dirty="0"/>
          </a:p>
          <a:p>
            <a:pPr>
              <a:buFontTx/>
              <a:buChar char="•"/>
              <a:defRPr/>
            </a:pPr>
            <a:r>
              <a:rPr lang="de-DE" dirty="0"/>
              <a:t>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 </a:t>
            </a:r>
          </a:p>
          <a:p>
            <a:pPr>
              <a:buFontTx/>
              <a:buChar char="•"/>
              <a:defRPr/>
            </a:pPr>
            <a:endParaRPr lang="de-DE" dirty="0"/>
          </a:p>
          <a:p>
            <a:pPr>
              <a:defRPr/>
            </a:pPr>
            <a:r>
              <a:rPr lang="de-DE" dirty="0">
                <a:sym typeface="Symbol" pitchFamily="18" charset="2"/>
              </a:rPr>
              <a:t>     </a:t>
            </a:r>
            <a:r>
              <a:rPr lang="de-DE" dirty="0"/>
              <a:t>98% </a:t>
            </a:r>
            <a:r>
              <a:rPr lang="de-DE" dirty="0" err="1"/>
              <a:t>efficiency</a:t>
            </a:r>
            <a:endParaRPr lang="de-DE" dirty="0"/>
          </a:p>
          <a:p>
            <a:pPr>
              <a:defRPr/>
            </a:pPr>
            <a:r>
              <a:rPr lang="de-DE" dirty="0">
                <a:sym typeface="Symbol" pitchFamily="18" charset="2"/>
              </a:rPr>
              <a:t>     </a:t>
            </a:r>
            <a:r>
              <a:rPr lang="de-DE" dirty="0" err="1"/>
              <a:t>negligible</a:t>
            </a:r>
            <a:r>
              <a:rPr lang="de-DE" dirty="0"/>
              <a:t> down </a:t>
            </a:r>
            <a:r>
              <a:rPr lang="de-DE" dirty="0" err="1"/>
              <a:t>times</a:t>
            </a:r>
            <a:endParaRPr lang="de-DE" dirty="0"/>
          </a:p>
          <a:p>
            <a:pPr>
              <a:buFontTx/>
              <a:buChar char="•"/>
              <a:defRPr/>
            </a:pPr>
            <a:endParaRPr lang="de-DE" dirty="0"/>
          </a:p>
          <a:p>
            <a:pPr>
              <a:buFontTx/>
              <a:buChar char="•"/>
              <a:defRPr/>
            </a:pPr>
            <a:r>
              <a:rPr lang="de-DE" dirty="0"/>
              <a:t> </a:t>
            </a:r>
            <a:r>
              <a:rPr lang="de-DE" dirty="0" err="1"/>
              <a:t>IceCube</a:t>
            </a:r>
            <a:r>
              <a:rPr lang="de-DE" dirty="0"/>
              <a:t> final in Febr. 2011</a:t>
            </a:r>
          </a:p>
          <a:p>
            <a:pPr>
              <a:buFontTx/>
              <a:buChar char="•"/>
              <a:defRPr/>
            </a:pPr>
            <a:endParaRPr lang="de-DE" dirty="0"/>
          </a:p>
          <a:p>
            <a:pPr>
              <a:buFont typeface="Symbol" pitchFamily="18" charset="2"/>
              <a:buChar char="®"/>
              <a:defRPr/>
            </a:pPr>
            <a:r>
              <a:rPr lang="de-DE" dirty="0" err="1">
                <a:sym typeface="Symbol" pitchFamily="18" charset="2"/>
              </a:rPr>
              <a:t>drill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stays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at</a:t>
            </a:r>
            <a:r>
              <a:rPr lang="de-DE" dirty="0">
                <a:sym typeface="Symbol" pitchFamily="18" charset="2"/>
              </a:rPr>
              <a:t> pole </a:t>
            </a:r>
            <a:r>
              <a:rPr lang="de-DE" dirty="0" err="1">
                <a:sym typeface="Symbol" pitchFamily="18" charset="2"/>
              </a:rPr>
              <a:t>for</a:t>
            </a: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now</a:t>
            </a:r>
            <a:r>
              <a:rPr lang="de-DE" dirty="0">
                <a:sym typeface="Symbol" pitchFamily="18" charset="2"/>
              </a:rPr>
              <a:t> !</a:t>
            </a:r>
          </a:p>
          <a:p>
            <a:pPr>
              <a:buFont typeface="Symbol" pitchFamily="18" charset="2"/>
              <a:buChar char="®"/>
              <a:defRPr/>
            </a:pPr>
            <a:r>
              <a:rPr lang="de-DE" dirty="0">
                <a:sym typeface="Symbol" pitchFamily="18" charset="2"/>
              </a:rPr>
              <a:t> </a:t>
            </a:r>
            <a:r>
              <a:rPr lang="de-DE" dirty="0" err="1">
                <a:sym typeface="Symbol" pitchFamily="18" charset="2"/>
              </a:rPr>
              <a:t>various</a:t>
            </a:r>
            <a:r>
              <a:rPr lang="de-DE" dirty="0">
                <a:sym typeface="Symbol" pitchFamily="18" charset="2"/>
              </a:rPr>
              <a:t> upgrade </a:t>
            </a:r>
            <a:r>
              <a:rPr lang="de-DE" dirty="0" err="1">
                <a:sym typeface="Symbol" pitchFamily="18" charset="2"/>
              </a:rPr>
              <a:t>plans</a:t>
            </a:r>
            <a:r>
              <a:rPr lang="de-DE" dirty="0">
                <a:sym typeface="Symbol" pitchFamily="18" charset="2"/>
              </a:rPr>
              <a:t> …</a:t>
            </a:r>
            <a:endParaRPr lang="de-DE" dirty="0"/>
          </a:p>
        </p:txBody>
      </p:sp>
      <p:sp>
        <p:nvSpPr>
          <p:cNvPr id="6149" name="Textfeld 7"/>
          <p:cNvSpPr txBox="1">
            <a:spLocks noChangeArrowheads="1"/>
          </p:cNvSpPr>
          <p:nvPr/>
        </p:nvSpPr>
        <p:spPr bwMode="auto">
          <a:xfrm>
            <a:off x="1187450" y="5805488"/>
            <a:ext cx="5645150" cy="36671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CC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997A" mc:Ignorable="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… active detector part:  Digital Optical Module  (DOM)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484438" y="6381750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1042988" y="5589588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971550" y="5589588"/>
            <a:ext cx="914400" cy="914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95288" y="1844675"/>
            <a:ext cx="0" cy="2808288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0000" mc:Ignorable="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feld 12"/>
          <p:cNvSpPr txBox="1">
            <a:spLocks noChangeArrowheads="1"/>
          </p:cNvSpPr>
          <p:nvPr/>
        </p:nvSpPr>
        <p:spPr bwMode="auto">
          <a:xfrm>
            <a:off x="179388" y="1474788"/>
            <a:ext cx="68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1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5" grpId="0" animBg="1"/>
      <p:bldP spid="614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de-DE" smtClean="0"/>
              <a:t>Interaction vertices in IceCube</a:t>
            </a:r>
          </a:p>
        </p:txBody>
      </p:sp>
      <p:pic>
        <p:nvPicPr>
          <p:cNvPr id="52227" name="Bild 4" descr="xy_s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5" b="17937"/>
          <a:stretch>
            <a:fillRect/>
          </a:stretch>
        </p:blipFill>
        <p:spPr bwMode="auto">
          <a:xfrm>
            <a:off x="250825" y="1700213"/>
            <a:ext cx="5434013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feld 6"/>
          <p:cNvSpPr txBox="1">
            <a:spLocks noChangeArrowheads="1"/>
          </p:cNvSpPr>
          <p:nvPr/>
        </p:nvSpPr>
        <p:spPr bwMode="auto">
          <a:xfrm>
            <a:off x="5219700" y="1844675"/>
            <a:ext cx="358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number of Cherenkov photons:</a:t>
            </a:r>
          </a:p>
          <a:p>
            <a:pPr eaLnBrk="1" hangingPunct="1"/>
            <a:r>
              <a:rPr lang="de-DE"/>
              <a:t>N</a:t>
            </a:r>
            <a:r>
              <a:rPr lang="de-DE" baseline="-25000">
                <a:sym typeface="Symbol" pitchFamily="18" charset="2"/>
              </a:rPr>
              <a:t></a:t>
            </a:r>
            <a:r>
              <a:rPr lang="de-DE" baseline="30000">
                <a:sym typeface="Symbol" pitchFamily="18" charset="2"/>
              </a:rPr>
              <a:t>[300-600nm]</a:t>
            </a:r>
            <a:r>
              <a:rPr lang="de-DE" baseline="-25000">
                <a:sym typeface="Symbol" pitchFamily="18" charset="2"/>
              </a:rPr>
              <a:t> </a:t>
            </a:r>
            <a:r>
              <a:rPr lang="de-DE">
                <a:sym typeface="Symbol" pitchFamily="18" charset="2"/>
              </a:rPr>
              <a:t>=</a:t>
            </a:r>
            <a:r>
              <a:rPr lang="de-DE"/>
              <a:t>188 x E</a:t>
            </a:r>
            <a:r>
              <a:rPr lang="de-DE" baseline="-25000"/>
              <a:t>e+</a:t>
            </a:r>
            <a:r>
              <a:rPr lang="de-DE"/>
              <a:t>/MeV</a:t>
            </a:r>
          </a:p>
        </p:txBody>
      </p:sp>
      <p:sp>
        <p:nvSpPr>
          <p:cNvPr id="52229" name="Textfeld 8"/>
          <p:cNvSpPr txBox="1">
            <a:spLocks noChangeArrowheads="1"/>
          </p:cNvSpPr>
          <p:nvPr/>
        </p:nvSpPr>
        <p:spPr bwMode="auto">
          <a:xfrm>
            <a:off x="5343525" y="272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2230" name="Textfeld 9"/>
          <p:cNvSpPr txBox="1">
            <a:spLocks noChangeArrowheads="1"/>
          </p:cNvSpPr>
          <p:nvPr/>
        </p:nvSpPr>
        <p:spPr bwMode="auto">
          <a:xfrm>
            <a:off x="5292725" y="2708275"/>
            <a:ext cx="302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effective positron volume:</a:t>
            </a:r>
          </a:p>
          <a:p>
            <a:pPr eaLnBrk="1" hangingPunct="1"/>
            <a:r>
              <a:rPr lang="de-DE"/>
              <a:t>V</a:t>
            </a:r>
            <a:r>
              <a:rPr lang="de-DE" baseline="-25000">
                <a:sym typeface="Symbol" pitchFamily="18" charset="2"/>
              </a:rPr>
              <a:t>e+</a:t>
            </a:r>
            <a:r>
              <a:rPr lang="de-DE" baseline="30000">
                <a:sym typeface="Symbol" pitchFamily="18" charset="2"/>
              </a:rPr>
              <a:t>eff</a:t>
            </a:r>
            <a:r>
              <a:rPr lang="de-DE" baseline="-25000">
                <a:sym typeface="Symbol" pitchFamily="18" charset="2"/>
              </a:rPr>
              <a:t> </a:t>
            </a:r>
            <a:r>
              <a:rPr lang="de-DE">
                <a:sym typeface="Symbol" pitchFamily="18" charset="2"/>
              </a:rPr>
              <a:t>=29.5 </a:t>
            </a:r>
            <a:r>
              <a:rPr lang="de-DE"/>
              <a:t>x E</a:t>
            </a:r>
            <a:r>
              <a:rPr lang="de-DE" baseline="-25000"/>
              <a:t>e+</a:t>
            </a:r>
            <a:r>
              <a:rPr lang="de-DE"/>
              <a:t>/MeV</a:t>
            </a:r>
          </a:p>
        </p:txBody>
      </p:sp>
      <p:sp>
        <p:nvSpPr>
          <p:cNvPr id="52231" name="Textfeld 10"/>
          <p:cNvSpPr txBox="1">
            <a:spLocks noChangeArrowheads="1"/>
          </p:cNvSpPr>
          <p:nvPr/>
        </p:nvSpPr>
        <p:spPr bwMode="auto">
          <a:xfrm>
            <a:off x="5364163" y="3357563"/>
            <a:ext cx="3086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for E</a:t>
            </a:r>
            <a:r>
              <a:rPr lang="de-DE" baseline="-25000">
                <a:solidFill>
                  <a:schemeClr val="accent2"/>
                </a:solidFill>
              </a:rPr>
              <a:t>e+</a:t>
            </a:r>
            <a:r>
              <a:rPr lang="de-DE">
                <a:solidFill>
                  <a:schemeClr val="accent2"/>
                </a:solidFill>
              </a:rPr>
              <a:t>= 22 MeV: </a:t>
            </a:r>
          </a:p>
          <a:p>
            <a:pPr eaLnBrk="1" hangingPunct="1"/>
            <a:r>
              <a:rPr lang="de-DE">
                <a:solidFill>
                  <a:schemeClr val="accent2"/>
                </a:solidFill>
              </a:rPr>
              <a:t>„full efficient r=5.5 m sphere“</a:t>
            </a:r>
          </a:p>
        </p:txBody>
      </p:sp>
      <p:sp>
        <p:nvSpPr>
          <p:cNvPr id="52232" name="Textfeld 11"/>
          <p:cNvSpPr txBox="1">
            <a:spLocks noChangeArrowheads="1"/>
          </p:cNvSpPr>
          <p:nvPr/>
        </p:nvSpPr>
        <p:spPr bwMode="auto">
          <a:xfrm>
            <a:off x="5241925" y="4652963"/>
            <a:ext cx="3902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coincidence probability 2.8%</a:t>
            </a:r>
          </a:p>
          <a:p>
            <a:pPr eaLnBrk="1" hangingPunct="1"/>
            <a:r>
              <a:rPr lang="de-DE">
                <a:sym typeface="Symbol" pitchFamily="18" charset="2"/>
              </a:rPr>
              <a:t> small overlap of effective volumes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de-DE" smtClean="0"/>
              <a:t>More exotic signals</a:t>
            </a:r>
          </a:p>
        </p:txBody>
      </p:sp>
      <p:pic>
        <p:nvPicPr>
          <p:cNvPr id="53251" name="Bild 4" descr="Fig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3" r="7121"/>
          <a:stretch>
            <a:fillRect/>
          </a:stretch>
        </p:blipFill>
        <p:spPr bwMode="auto">
          <a:xfrm>
            <a:off x="0" y="1557338"/>
            <a:ext cx="6408738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feld 5"/>
          <p:cNvSpPr txBox="1">
            <a:spLocks noChangeArrowheads="1"/>
          </p:cNvSpPr>
          <p:nvPr/>
        </p:nvSpPr>
        <p:spPr bwMode="auto">
          <a:xfrm>
            <a:off x="1692275" y="1125538"/>
            <a:ext cx="549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quark star formation (quark-gluon plasma transition)</a:t>
            </a:r>
            <a:r>
              <a:rPr lang="de-DE"/>
              <a:t> </a:t>
            </a:r>
          </a:p>
        </p:txBody>
      </p:sp>
      <p:sp>
        <p:nvSpPr>
          <p:cNvPr id="53253" name="Textfeld 7"/>
          <p:cNvSpPr txBox="1">
            <a:spLocks noChangeArrowheads="1"/>
          </p:cNvSpPr>
          <p:nvPr/>
        </p:nvSpPr>
        <p:spPr bwMode="auto">
          <a:xfrm>
            <a:off x="6156325" y="1844675"/>
            <a:ext cx="2736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clear anti-</a:t>
            </a:r>
            <a:r>
              <a:rPr lang="de-DE">
                <a:sym typeface="Symbol" pitchFamily="18" charset="2"/>
              </a:rPr>
              <a:t></a:t>
            </a:r>
            <a:r>
              <a:rPr lang="de-DE"/>
              <a:t> peak!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… hierarchy dependence</a:t>
            </a:r>
          </a:p>
        </p:txBody>
      </p:sp>
      <p:sp>
        <p:nvSpPr>
          <p:cNvPr id="53254" name="Textfeld 9"/>
          <p:cNvSpPr txBox="1">
            <a:spLocks noChangeArrowheads="1"/>
          </p:cNvSpPr>
          <p:nvPr/>
        </p:nvSpPr>
        <p:spPr bwMode="auto">
          <a:xfrm>
            <a:off x="1476375" y="2420938"/>
            <a:ext cx="1885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normal hierarchy</a:t>
            </a:r>
          </a:p>
        </p:txBody>
      </p:sp>
      <p:sp>
        <p:nvSpPr>
          <p:cNvPr id="53255" name="Textfeld 10"/>
          <p:cNvSpPr txBox="1">
            <a:spLocks noChangeArrowheads="1"/>
          </p:cNvSpPr>
          <p:nvPr/>
        </p:nvSpPr>
        <p:spPr bwMode="auto">
          <a:xfrm>
            <a:off x="1476375" y="2781300"/>
            <a:ext cx="2000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inverted hierarchy</a:t>
            </a:r>
          </a:p>
        </p:txBody>
      </p:sp>
      <p:sp>
        <p:nvSpPr>
          <p:cNvPr id="53256" name="Linie 11"/>
          <p:cNvSpPr>
            <a:spLocks noChangeShapeType="1"/>
          </p:cNvSpPr>
          <p:nvPr/>
        </p:nvSpPr>
        <p:spPr bwMode="auto">
          <a:xfrm flipH="1">
            <a:off x="3924300" y="2060575"/>
            <a:ext cx="2232025" cy="50482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feld 12"/>
          <p:cNvSpPr txBox="1">
            <a:spLocks noChangeArrowheads="1"/>
          </p:cNvSpPr>
          <p:nvPr/>
        </p:nvSpPr>
        <p:spPr bwMode="auto">
          <a:xfrm>
            <a:off x="3419475" y="6237288"/>
            <a:ext cx="506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Dasgupta et al., Physi. Rev. Lett. D 81, 103005 (2010)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de-DE" smtClean="0"/>
              <a:t>… more exotic signals </a:t>
            </a:r>
          </a:p>
        </p:txBody>
      </p:sp>
      <p:pic>
        <p:nvPicPr>
          <p:cNvPr id="54275" name="Bild 4" descr="Fig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4"/>
          <a:stretch>
            <a:fillRect/>
          </a:stretch>
        </p:blipFill>
        <p:spPr bwMode="auto">
          <a:xfrm>
            <a:off x="179388" y="2060575"/>
            <a:ext cx="62642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feld 5"/>
          <p:cNvSpPr txBox="1">
            <a:spLocks noChangeArrowheads="1"/>
          </p:cNvSpPr>
          <p:nvPr/>
        </p:nvSpPr>
        <p:spPr bwMode="auto">
          <a:xfrm>
            <a:off x="684213" y="1265238"/>
            <a:ext cx="6791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black hole formation (&gt;40 solar mass progenitor)</a:t>
            </a:r>
            <a:r>
              <a:rPr lang="de-DE"/>
              <a:t> </a:t>
            </a:r>
            <a:r>
              <a:rPr lang="de-DE">
                <a:solidFill>
                  <a:schemeClr val="accent2"/>
                </a:solidFill>
                <a:sym typeface="Symbol" pitchFamily="18" charset="2"/>
              </a:rPr>
              <a:t> </a:t>
            </a:r>
            <a:r>
              <a:rPr lang="de-DE">
                <a:solidFill>
                  <a:schemeClr val="accent2"/>
                </a:solidFill>
              </a:rPr>
              <a:t>no explosion!</a:t>
            </a:r>
          </a:p>
        </p:txBody>
      </p:sp>
      <p:sp>
        <p:nvSpPr>
          <p:cNvPr id="54277" name="Textfeld 7"/>
          <p:cNvSpPr txBox="1">
            <a:spLocks noChangeArrowheads="1"/>
          </p:cNvSpPr>
          <p:nvPr/>
        </p:nvSpPr>
        <p:spPr bwMode="auto">
          <a:xfrm>
            <a:off x="6084888" y="2349500"/>
            <a:ext cx="3143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neutrino emission stops</a:t>
            </a:r>
          </a:p>
          <a:p>
            <a:pPr eaLnBrk="1" hangingPunct="1"/>
            <a:r>
              <a:rPr lang="de-DE"/>
              <a:t>when black hole is formed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strong hierarchy dependence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very high statistics!</a:t>
            </a:r>
          </a:p>
        </p:txBody>
      </p:sp>
      <p:sp>
        <p:nvSpPr>
          <p:cNvPr id="54278" name="Textfeld 8"/>
          <p:cNvSpPr txBox="1">
            <a:spLocks noChangeArrowheads="1"/>
          </p:cNvSpPr>
          <p:nvPr/>
        </p:nvSpPr>
        <p:spPr bwMode="auto">
          <a:xfrm rot="-1720247">
            <a:off x="2581275" y="4540250"/>
            <a:ext cx="1503363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normal hierarchy</a:t>
            </a:r>
          </a:p>
        </p:txBody>
      </p:sp>
      <p:sp>
        <p:nvSpPr>
          <p:cNvPr id="54279" name="Textfeld 9"/>
          <p:cNvSpPr txBox="1">
            <a:spLocks noChangeArrowheads="1"/>
          </p:cNvSpPr>
          <p:nvPr/>
        </p:nvSpPr>
        <p:spPr bwMode="auto">
          <a:xfrm rot="-1620245">
            <a:off x="2843213" y="4941888"/>
            <a:ext cx="165576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 </a:t>
            </a:r>
            <a:r>
              <a:rPr lang="de-DE" sz="1400"/>
              <a:t>inverted hierarchy</a:t>
            </a:r>
          </a:p>
        </p:txBody>
      </p:sp>
      <p:sp>
        <p:nvSpPr>
          <p:cNvPr id="54280" name="Textfeld 10"/>
          <p:cNvSpPr txBox="1">
            <a:spLocks noChangeArrowheads="1"/>
          </p:cNvSpPr>
          <p:nvPr/>
        </p:nvSpPr>
        <p:spPr bwMode="auto">
          <a:xfrm rot="-1554647">
            <a:off x="2411413" y="3789363"/>
            <a:ext cx="1298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no oscillations</a:t>
            </a:r>
          </a:p>
        </p:txBody>
      </p:sp>
      <p:sp>
        <p:nvSpPr>
          <p:cNvPr id="54281" name="Rechteck 11"/>
          <p:cNvSpPr>
            <a:spLocks noChangeArrowheads="1"/>
          </p:cNvSpPr>
          <p:nvPr/>
        </p:nvSpPr>
        <p:spPr bwMode="auto">
          <a:xfrm>
            <a:off x="1403350" y="2565400"/>
            <a:ext cx="187325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Textfeld 12"/>
          <p:cNvSpPr txBox="1">
            <a:spLocks noChangeArrowheads="1"/>
          </p:cNvSpPr>
          <p:nvPr/>
        </p:nvSpPr>
        <p:spPr bwMode="auto">
          <a:xfrm>
            <a:off x="4067175" y="6521450"/>
            <a:ext cx="357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Sumiyoshi et al., ApJ 667, 382 (2007)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3600"/>
          </a:xfrm>
        </p:spPr>
        <p:txBody>
          <a:bodyPr/>
          <a:lstStyle/>
          <a:p>
            <a:pPr eaLnBrk="1" hangingPunct="1"/>
            <a:r>
              <a:rPr lang="de-DE" smtClean="0"/>
              <a:t>How does IceCube compare?</a:t>
            </a:r>
          </a:p>
        </p:txBody>
      </p:sp>
      <p:pic>
        <p:nvPicPr>
          <p:cNvPr id="55299" name="Bild 3" descr="mto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2" r="13847"/>
          <a:stretch>
            <a:fillRect/>
          </a:stretch>
        </p:blipFill>
        <p:spPr bwMode="auto">
          <a:xfrm>
            <a:off x="755650" y="1773238"/>
            <a:ext cx="73437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feld 4"/>
          <p:cNvSpPr txBox="1">
            <a:spLocks noChangeArrowheads="1"/>
          </p:cNvSpPr>
          <p:nvPr/>
        </p:nvSpPr>
        <p:spPr bwMode="auto">
          <a:xfrm>
            <a:off x="3132138" y="1916113"/>
            <a:ext cx="2940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example: 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comparison of initial 0.38 s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Lawrence Livermore model</a:t>
            </a:r>
          </a:p>
        </p:txBody>
      </p:sp>
      <p:sp>
        <p:nvSpPr>
          <p:cNvPr id="55301" name="Textfeld 8"/>
          <p:cNvSpPr txBox="1">
            <a:spLocks noChangeArrowheads="1"/>
          </p:cNvSpPr>
          <p:nvPr/>
        </p:nvSpPr>
        <p:spPr bwMode="auto">
          <a:xfrm rot="-5400000">
            <a:off x="1020763" y="4100513"/>
            <a:ext cx="1695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60% milky way</a:t>
            </a:r>
          </a:p>
          <a:p>
            <a:pPr eaLnBrk="1" hangingPunct="1"/>
            <a:r>
              <a:rPr lang="de-DE"/>
              <a:t>coverage </a:t>
            </a:r>
          </a:p>
        </p:txBody>
      </p:sp>
      <p:sp>
        <p:nvSpPr>
          <p:cNvPr id="55302" name="Rechteck 9"/>
          <p:cNvSpPr>
            <a:spLocks noChangeArrowheads="1"/>
          </p:cNvSpPr>
          <p:nvPr/>
        </p:nvSpPr>
        <p:spPr bwMode="auto">
          <a:xfrm>
            <a:off x="1403350" y="2492375"/>
            <a:ext cx="1152525" cy="345757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9900" mc:Ignorable="">
              <a:alpha val="2392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Textfeld 10"/>
          <p:cNvSpPr txBox="1">
            <a:spLocks noChangeArrowheads="1"/>
          </p:cNvSpPr>
          <p:nvPr/>
        </p:nvSpPr>
        <p:spPr bwMode="auto">
          <a:xfrm>
            <a:off x="611188" y="1916113"/>
            <a:ext cx="1528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 </a:t>
            </a:r>
            <a:r>
              <a:rPr lang="de-DE" sz="1400"/>
              <a:t>equivalent mass</a:t>
            </a:r>
          </a:p>
        </p:txBody>
      </p:sp>
      <p:sp>
        <p:nvSpPr>
          <p:cNvPr id="55304" name="Textfeld 11"/>
          <p:cNvSpPr txBox="1">
            <a:spLocks noChangeArrowheads="1"/>
          </p:cNvSpPr>
          <p:nvPr/>
        </p:nvSpPr>
        <p:spPr bwMode="auto">
          <a:xfrm rot="-5400000">
            <a:off x="-24606" y="4066382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mass [tons]</a:t>
            </a:r>
          </a:p>
        </p:txBody>
      </p:sp>
      <p:sp>
        <p:nvSpPr>
          <p:cNvPr id="55305" name="Textfeld 12"/>
          <p:cNvSpPr txBox="1">
            <a:spLocks noChangeArrowheads="1"/>
          </p:cNvSpPr>
          <p:nvPr/>
        </p:nvSpPr>
        <p:spPr bwMode="auto">
          <a:xfrm>
            <a:off x="592138" y="1073150"/>
            <a:ext cx="810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Due to noise background, the answer depends on the signal/noise assumption</a:t>
            </a:r>
          </a:p>
          <a:p>
            <a:pPr eaLnBrk="1" hangingPunct="1"/>
            <a:r>
              <a:rPr lang="de-DE">
                <a:sym typeface="Symbol" pitchFamily="18" charset="2"/>
              </a:rPr>
              <a:t> 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  <a:sym typeface="Symbol" pitchFamily="18" charset="2"/>
              </a:rPr>
              <a:t>… </a:t>
            </a:r>
            <a:r>
              <a:rPr lang="de-DE">
                <a:solidFill>
                  <a:schemeClr val="accent2"/>
                </a:solidFill>
                <a:sym typeface="Symbol" pitchFamily="18" charset="2"/>
              </a:rPr>
              <a:t>which is a function of distance, model and time within burst</a:t>
            </a:r>
          </a:p>
        </p:txBody>
      </p:sp>
      <p:sp>
        <p:nvSpPr>
          <p:cNvPr id="55306" name="Textfeld 13"/>
          <p:cNvSpPr txBox="1">
            <a:spLocks noChangeArrowheads="1"/>
          </p:cNvSpPr>
          <p:nvPr/>
        </p:nvSpPr>
        <p:spPr bwMode="auto">
          <a:xfrm>
            <a:off x="4643438" y="6491288"/>
            <a:ext cx="386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take this plot with a big grain of salt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IceCube and future extensions</a:t>
            </a:r>
          </a:p>
        </p:txBody>
      </p:sp>
      <p:sp>
        <p:nvSpPr>
          <p:cNvPr id="49155" name="Textfeld 1"/>
          <p:cNvSpPr txBox="1">
            <a:spLocks noChangeArrowheads="1"/>
          </p:cNvSpPr>
          <p:nvPr/>
        </p:nvSpPr>
        <p:spPr bwMode="auto">
          <a:xfrm>
            <a:off x="755650" y="2276475"/>
            <a:ext cx="80946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2400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sym typeface="Symbol"/>
              </a:rPr>
              <a:t>  </a:t>
            </a:r>
            <a:r>
              <a:rPr lang="de-DE" sz="2400" b="1" dirty="0" err="1" smtClean="0"/>
              <a:t>DeepCore</a:t>
            </a:r>
            <a:r>
              <a:rPr lang="de-DE" sz="2400" b="1" dirty="0" smtClean="0"/>
              <a:t> !!</a:t>
            </a:r>
          </a:p>
          <a:p>
            <a:pPr eaLnBrk="1" hangingPunct="1">
              <a:defRPr/>
            </a:pPr>
            <a:r>
              <a:rPr lang="de-DE" sz="2400" dirty="0" smtClean="0">
                <a:sym typeface="Symbol"/>
              </a:rPr>
              <a:t>  Extension </a:t>
            </a:r>
            <a:r>
              <a:rPr lang="de-DE" sz="2400" dirty="0" err="1" smtClean="0">
                <a:sym typeface="Symbol"/>
              </a:rPr>
              <a:t>with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radio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detectors</a:t>
            </a:r>
            <a:r>
              <a:rPr lang="de-DE" sz="2400" dirty="0" smtClean="0"/>
              <a:t>  (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proposals</a:t>
            </a:r>
            <a:r>
              <a:rPr lang="de-DE" sz="2400" dirty="0" smtClean="0"/>
              <a:t>)</a:t>
            </a:r>
          </a:p>
          <a:p>
            <a:pPr marL="342900" indent="-342900" eaLnBrk="1" hangingPunct="1">
              <a:buFont typeface="Symbol" pitchFamily="18" charset="2"/>
              <a:buChar char="®"/>
              <a:defRPr/>
            </a:pPr>
            <a:r>
              <a:rPr lang="de-DE" sz="2400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sym typeface="Symbol"/>
              </a:rPr>
              <a:t>  Extension </a:t>
            </a:r>
            <a:r>
              <a:rPr lang="de-DE" sz="2400" dirty="0" err="1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sym typeface="Symbol"/>
              </a:rPr>
              <a:t>with</a:t>
            </a:r>
            <a:r>
              <a:rPr lang="de-DE" sz="2400" dirty="0" smtClea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a</a:t>
            </a:r>
            <a:r>
              <a:rPr lang="de-DE" sz="2400" dirty="0" err="1" smtClean="0"/>
              <a:t>coustic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detectors</a:t>
            </a:r>
            <a:endParaRPr lang="de-DE" sz="2400" dirty="0" smtClean="0"/>
          </a:p>
          <a:p>
            <a:pPr eaLnBrk="1" hangingPunct="1">
              <a:defRPr/>
            </a:pPr>
            <a:endParaRPr lang="de-DE" sz="2400" dirty="0" smtClean="0"/>
          </a:p>
          <a:p>
            <a:pPr eaLnBrk="1" hangingPunct="1">
              <a:defRPr/>
            </a:pPr>
            <a:r>
              <a:rPr lang="de-DE" sz="2400" b="1" dirty="0" smtClean="0"/>
              <a:t>New </a:t>
            </a:r>
            <a:r>
              <a:rPr lang="de-DE" sz="2400" b="1" dirty="0" err="1" smtClean="0"/>
              <a:t>idea</a:t>
            </a:r>
            <a:r>
              <a:rPr lang="de-DE" sz="2400" b="1" dirty="0" smtClean="0"/>
              <a:t>: </a:t>
            </a:r>
          </a:p>
          <a:p>
            <a:pPr eaLnBrk="1" hangingPunct="1">
              <a:defRPr/>
            </a:pPr>
            <a:r>
              <a:rPr lang="de-DE" sz="2400" dirty="0" smtClean="0">
                <a:sym typeface="Symbol"/>
              </a:rPr>
              <a:t> </a:t>
            </a: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IceCube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laboratory</a:t>
            </a:r>
            <a:endParaRPr lang="de-DE" sz="2400" dirty="0" smtClean="0"/>
          </a:p>
          <a:p>
            <a:pPr eaLnBrk="1" hangingPunct="1">
              <a:defRPr/>
            </a:pPr>
            <a:r>
              <a:rPr lang="de-DE" sz="2400" dirty="0" smtClean="0"/>
              <a:t>	 </a:t>
            </a:r>
            <a:r>
              <a:rPr lang="de-DE" sz="2400" dirty="0" err="1" smtClean="0"/>
              <a:t>dark</a:t>
            </a:r>
            <a:r>
              <a:rPr lang="de-DE" sz="2400" dirty="0" smtClean="0"/>
              <a:t> matter </a:t>
            </a:r>
            <a:r>
              <a:rPr lang="de-DE" sz="2400" dirty="0" err="1" smtClean="0"/>
              <a:t>detector</a:t>
            </a:r>
            <a:endParaRPr lang="de-DE" sz="2400" dirty="0" smtClean="0"/>
          </a:p>
          <a:p>
            <a:pPr eaLnBrk="1" hangingPunct="1">
              <a:defRPr/>
            </a:pPr>
            <a:r>
              <a:rPr lang="de-DE" sz="2400" dirty="0" smtClean="0"/>
              <a:t>	 large </a:t>
            </a:r>
            <a:r>
              <a:rPr lang="de-DE" sz="2400" dirty="0" err="1" smtClean="0"/>
              <a:t>volume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</a:t>
            </a:r>
            <a:r>
              <a:rPr lang="de-DE" sz="2400" dirty="0" err="1" smtClean="0"/>
              <a:t>supernova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r>
              <a:rPr lang="de-DE" sz="2400" dirty="0" smtClean="0"/>
              <a:t>?</a:t>
            </a:r>
          </a:p>
          <a:p>
            <a:pPr eaLnBrk="1" hangingPunct="1">
              <a:defRPr/>
            </a:pP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de-DE" smtClean="0"/>
              <a:t>Dark matter search experiment</a:t>
            </a:r>
          </a:p>
        </p:txBody>
      </p:sp>
      <p:pic>
        <p:nvPicPr>
          <p:cNvPr id="136194" name="Bild 2"/>
          <p:cNvPicPr>
            <a:picLocks noChangeAspect="1" noChangeArrowheads="1"/>
          </p:cNvPicPr>
          <p:nvPr/>
        </p:nvPicPr>
        <p:blipFill rotWithShape="1">
          <a:blip r:embed="rId2"/>
          <a:srcRect t="16396"/>
          <a:stretch/>
        </p:blipFill>
        <p:spPr bwMode="auto">
          <a:xfrm>
            <a:off x="1138238" y="2060575"/>
            <a:ext cx="6591300" cy="40767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feld 2"/>
          <p:cNvSpPr txBox="1">
            <a:spLocks noChangeArrowheads="1"/>
          </p:cNvSpPr>
          <p:nvPr/>
        </p:nvSpPr>
        <p:spPr bwMode="auto">
          <a:xfrm>
            <a:off x="827088" y="1254125"/>
            <a:ext cx="7212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NaJ counter → check DAMA result in very quite detector environment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hteck 3"/>
          <p:cNvSpPr>
            <a:spLocks noGrp="1" noChangeArrowheads="1"/>
          </p:cNvSpPr>
          <p:nvPr>
            <p:ph type="title"/>
          </p:nvPr>
        </p:nvSpPr>
        <p:spPr>
          <a:xfrm>
            <a:off x="403225" y="203200"/>
            <a:ext cx="8001000" cy="654050"/>
          </a:xfrm>
        </p:spPr>
        <p:txBody>
          <a:bodyPr/>
          <a:lstStyle/>
          <a:p>
            <a:pPr eaLnBrk="1" hangingPunct="1"/>
            <a:r>
              <a:rPr lang="en-GB" smtClean="0"/>
              <a:t>KM3NeT: What is it?</a:t>
            </a:r>
          </a:p>
        </p:txBody>
      </p:sp>
      <p:sp>
        <p:nvSpPr>
          <p:cNvPr id="59395" name="Rechteck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01750"/>
            <a:ext cx="9036050" cy="4356100"/>
          </a:xfrm>
          <a:gradFill rotWithShape="1">
            <a:gsLst>
              <a:gs pos="0">
                <a:schemeClr val="bg1">
                  <a:alpha val="39998"/>
                </a:schemeClr>
              </a:gs>
              <a:gs pos="100000">
                <a:schemeClr val="bg1">
                  <a:alpha val="39998"/>
                </a:schemeClr>
              </a:gs>
            </a:gsLst>
            <a:lin ang="5400000" scaled="1"/>
          </a:gradFill>
        </p:spPr>
        <p:txBody>
          <a:bodyPr/>
          <a:lstStyle/>
          <a:p>
            <a:pPr marL="469900" indent="-469900" eaLnBrk="1" hangingPunct="1">
              <a:lnSpc>
                <a:spcPct val="95000"/>
              </a:lnSpc>
              <a:spcAft>
                <a:spcPct val="20000"/>
              </a:spcAft>
            </a:pPr>
            <a:r>
              <a:rPr lang="en-GB" sz="1800" smtClean="0"/>
              <a:t>Future cubic-kilometre scale neutrino telescope in the Mediterranean Sea</a:t>
            </a:r>
          </a:p>
          <a:p>
            <a:pPr marL="469900" indent="-469900" eaLnBrk="1" hangingPunct="1">
              <a:lnSpc>
                <a:spcPct val="95000"/>
              </a:lnSpc>
              <a:spcAft>
                <a:spcPct val="20000"/>
              </a:spcAft>
            </a:pPr>
            <a:r>
              <a:rPr lang="en-GB" sz="1800" smtClean="0"/>
              <a:t>Exceeds Northern-hemisphere telescopes by factor ~50 in sensitivity</a:t>
            </a:r>
          </a:p>
          <a:p>
            <a:pPr marL="469900" indent="-469900" eaLnBrk="1" hangingPunct="1">
              <a:lnSpc>
                <a:spcPct val="95000"/>
              </a:lnSpc>
              <a:spcAft>
                <a:spcPct val="20000"/>
              </a:spcAft>
            </a:pPr>
            <a:r>
              <a:rPr lang="en-GB" sz="1800" smtClean="0"/>
              <a:t>Should exceed IceCube sensitivity by substantial factor</a:t>
            </a:r>
          </a:p>
          <a:p>
            <a:pPr marL="469900" indent="-469900" eaLnBrk="1" hangingPunct="1">
              <a:lnSpc>
                <a:spcPct val="95000"/>
              </a:lnSpc>
              <a:spcAft>
                <a:spcPct val="20000"/>
              </a:spcAft>
            </a:pPr>
            <a:r>
              <a:rPr lang="en-GB" sz="1800" smtClean="0"/>
              <a:t>Focus of scientific interest: Neutrino astronomy in the energy range 1 to 100 TeV </a:t>
            </a:r>
          </a:p>
          <a:p>
            <a:pPr marL="469900" indent="-469900" eaLnBrk="1" hangingPunct="1">
              <a:lnSpc>
                <a:spcPct val="95000"/>
              </a:lnSpc>
              <a:spcAft>
                <a:spcPct val="20000"/>
              </a:spcAft>
            </a:pPr>
            <a:r>
              <a:rPr lang="en-GB" sz="1800" smtClean="0"/>
              <a:t>Provides node for earth and marine sciences</a:t>
            </a:r>
          </a:p>
        </p:txBody>
      </p:sp>
      <p:pic>
        <p:nvPicPr>
          <p:cNvPr id="59396" name="Bild 4" descr="km3net_timeline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84538"/>
            <a:ext cx="8135937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hteck 2"/>
          <p:cNvSpPr>
            <a:spLocks noGrp="1" noChangeArrowheads="1"/>
          </p:cNvSpPr>
          <p:nvPr>
            <p:ph type="body" idx="1"/>
          </p:nvPr>
        </p:nvSpPr>
        <p:spPr>
          <a:xfrm>
            <a:off x="1265238" y="1052513"/>
            <a:ext cx="5922962" cy="1152525"/>
          </a:xfrm>
        </p:spPr>
        <p:txBody>
          <a:bodyPr/>
          <a:lstStyle/>
          <a:p>
            <a:pPr marL="469900" indent="-469900" eaLnBrk="1" hangingPunct="1">
              <a:lnSpc>
                <a:spcPct val="110000"/>
              </a:lnSpc>
              <a:spcBef>
                <a:spcPct val="30000"/>
              </a:spcBef>
            </a:pPr>
            <a:r>
              <a:rPr lang="en-GB" sz="2000" smtClean="0"/>
              <a:t>Different designs</a:t>
            </a:r>
          </a:p>
          <a:p>
            <a:pPr marL="908050" lvl="1" indent="-436563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GB" smtClean="0"/>
              <a:t>require different sensor distances</a:t>
            </a:r>
          </a:p>
          <a:p>
            <a:pPr marL="908050" lvl="1" indent="-436563" eaLnBrk="1" hangingPunct="1">
              <a:lnSpc>
                <a:spcPct val="90000"/>
              </a:lnSpc>
              <a:spcBef>
                <a:spcPct val="15000"/>
              </a:spcBef>
            </a:pPr>
            <a:r>
              <a:rPr lang="en-GB" smtClean="0"/>
              <a:t>differ in photocathode area and cost</a:t>
            </a:r>
          </a:p>
        </p:txBody>
      </p:sp>
      <p:pic>
        <p:nvPicPr>
          <p:cNvPr id="60419" name="Bild 3" descr="esagono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/>
          <a:stretch>
            <a:fillRect/>
          </a:stretch>
        </p:blipFill>
        <p:spPr bwMode="auto">
          <a:xfrm>
            <a:off x="146050" y="2249488"/>
            <a:ext cx="3551238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hteck 4"/>
          <p:cNvSpPr>
            <a:spLocks noGrp="1" noChangeArrowheads="1"/>
          </p:cNvSpPr>
          <p:nvPr>
            <p:ph type="title"/>
          </p:nvPr>
        </p:nvSpPr>
        <p:spPr>
          <a:xfrm>
            <a:off x="350838" y="179388"/>
            <a:ext cx="8001000" cy="736600"/>
          </a:xfrm>
        </p:spPr>
        <p:txBody>
          <a:bodyPr/>
          <a:lstStyle/>
          <a:p>
            <a:pPr eaLnBrk="1" hangingPunct="1"/>
            <a:r>
              <a:rPr lang="en-GB" smtClean="0"/>
              <a:t>Detector building blocks</a:t>
            </a:r>
          </a:p>
        </p:txBody>
      </p:sp>
      <p:pic>
        <p:nvPicPr>
          <p:cNvPr id="60421" name="Bild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2468563"/>
            <a:ext cx="3209925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2" name="Textfeld 8"/>
          <p:cNvSpPr txBox="1">
            <a:spLocks noChangeArrowheads="1"/>
          </p:cNvSpPr>
          <p:nvPr/>
        </p:nvSpPr>
        <p:spPr bwMode="auto">
          <a:xfrm>
            <a:off x="590550" y="5961063"/>
            <a:ext cx="249713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1"/>
              <a:t>Bars, triangles:</a:t>
            </a:r>
          </a:p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/>
              <a:t>127 DUs (strings) </a:t>
            </a:r>
          </a:p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/>
              <a:t>distance 180/150 m</a:t>
            </a:r>
          </a:p>
        </p:txBody>
      </p:sp>
      <p:sp>
        <p:nvSpPr>
          <p:cNvPr id="60423" name="Textfeld 9"/>
          <p:cNvSpPr txBox="1">
            <a:spLocks noChangeArrowheads="1"/>
          </p:cNvSpPr>
          <p:nvPr/>
        </p:nvSpPr>
        <p:spPr bwMode="auto">
          <a:xfrm>
            <a:off x="6011863" y="5845175"/>
            <a:ext cx="227647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1"/>
              <a:t>Slender string:</a:t>
            </a:r>
          </a:p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/>
              <a:t>310 Dus (strings) </a:t>
            </a:r>
          </a:p>
          <a:p>
            <a:pPr eaLnBrk="1" hangingPunct="1">
              <a:lnSpc>
                <a:spcPct val="85000"/>
              </a:lnSpc>
              <a:spcAft>
                <a:spcPct val="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en-GB" sz="2000"/>
              <a:t>distance 130 m</a:t>
            </a:r>
          </a:p>
        </p:txBody>
      </p:sp>
      <p:grpSp>
        <p:nvGrpSpPr>
          <p:cNvPr id="60424" name="Gruppierung 10"/>
          <p:cNvGrpSpPr>
            <a:grpSpLocks/>
          </p:cNvGrpSpPr>
          <p:nvPr/>
        </p:nvGrpSpPr>
        <p:grpSpPr bwMode="auto">
          <a:xfrm>
            <a:off x="558800" y="5468938"/>
            <a:ext cx="2727325" cy="409575"/>
            <a:chOff x="352" y="3445"/>
            <a:chExt cx="1718" cy="258"/>
          </a:xfrm>
        </p:grpSpPr>
        <p:sp>
          <p:nvSpPr>
            <p:cNvPr id="60430" name="Linie 11"/>
            <p:cNvSpPr>
              <a:spLocks noChangeShapeType="1"/>
            </p:cNvSpPr>
            <p:nvPr/>
          </p:nvSpPr>
          <p:spPr bwMode="auto">
            <a:xfrm>
              <a:off x="352" y="3682"/>
              <a:ext cx="171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1" name="Textfeld 12"/>
            <p:cNvSpPr txBox="1">
              <a:spLocks noChangeArrowheads="1"/>
            </p:cNvSpPr>
            <p:nvPr/>
          </p:nvSpPr>
          <p:spPr bwMode="auto">
            <a:xfrm>
              <a:off x="962" y="3445"/>
              <a:ext cx="4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2200">
                  <a:solidFill>
                    <a:schemeClr val="accent2"/>
                  </a:solidFill>
                </a:rPr>
                <a:t>2 km</a:t>
              </a:r>
            </a:p>
          </p:txBody>
        </p:sp>
      </p:grpSp>
      <p:grpSp>
        <p:nvGrpSpPr>
          <p:cNvPr id="60425" name="Gruppierung 13"/>
          <p:cNvGrpSpPr>
            <a:grpSpLocks/>
          </p:cNvGrpSpPr>
          <p:nvPr/>
        </p:nvGrpSpPr>
        <p:grpSpPr bwMode="auto">
          <a:xfrm>
            <a:off x="5821363" y="2060575"/>
            <a:ext cx="2727325" cy="431800"/>
            <a:chOff x="114" y="1297"/>
            <a:chExt cx="1718" cy="272"/>
          </a:xfrm>
        </p:grpSpPr>
        <p:sp>
          <p:nvSpPr>
            <p:cNvPr id="60428" name="Linie 14"/>
            <p:cNvSpPr>
              <a:spLocks noChangeShapeType="1"/>
            </p:cNvSpPr>
            <p:nvPr/>
          </p:nvSpPr>
          <p:spPr bwMode="auto">
            <a:xfrm>
              <a:off x="114" y="1569"/>
              <a:ext cx="171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29" name="Textfeld 15"/>
            <p:cNvSpPr txBox="1">
              <a:spLocks noChangeArrowheads="1"/>
            </p:cNvSpPr>
            <p:nvPr/>
          </p:nvSpPr>
          <p:spPr bwMode="auto">
            <a:xfrm>
              <a:off x="724" y="1297"/>
              <a:ext cx="49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2200">
                  <a:solidFill>
                    <a:schemeClr val="accent2"/>
                  </a:solidFill>
                </a:rPr>
                <a:t>2 km</a:t>
              </a:r>
            </a:p>
          </p:txBody>
        </p:sp>
      </p:grpSp>
      <p:sp>
        <p:nvSpPr>
          <p:cNvPr id="60426" name="AutoForm 16"/>
          <p:cNvSpPr>
            <a:spLocks noChangeArrowheads="1"/>
          </p:cNvSpPr>
          <p:nvPr/>
        </p:nvSpPr>
        <p:spPr bwMode="auto">
          <a:xfrm>
            <a:off x="3994150" y="3825875"/>
            <a:ext cx="974725" cy="288925"/>
          </a:xfrm>
          <a:prstGeom prst="leftArrow">
            <a:avLst>
              <a:gd name="adj1" fmla="val 50000"/>
              <a:gd name="adj2" fmla="val 84341"/>
            </a:avLst>
          </a:prstGeom>
          <a:solidFill>
            <a:srgbClr xmlns:mc="http://schemas.openxmlformats.org/markup-compatibility/2006" xmlns:a14="http://schemas.microsoft.com/office/drawing/2010/main" val="80808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AutoForm 17"/>
          <p:cNvSpPr>
            <a:spLocks noChangeArrowheads="1"/>
          </p:cNvSpPr>
          <p:nvPr/>
        </p:nvSpPr>
        <p:spPr bwMode="auto">
          <a:xfrm>
            <a:off x="4556125" y="4498975"/>
            <a:ext cx="1006475" cy="320675"/>
          </a:xfrm>
          <a:prstGeom prst="rightArrow">
            <a:avLst>
              <a:gd name="adj1" fmla="val 50000"/>
              <a:gd name="adj2" fmla="val 78465"/>
            </a:avLst>
          </a:prstGeom>
          <a:solidFill>
            <a:srgbClr xmlns:mc="http://schemas.openxmlformats.org/markup-compatibility/2006" xmlns:a14="http://schemas.microsoft.com/office/drawing/2010/main" val="808080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sz="half" idx="4294967295"/>
          </p:nvPr>
        </p:nvSpPr>
        <p:spPr>
          <a:xfrm>
            <a:off x="539750" y="1203325"/>
            <a:ext cx="8323263" cy="863600"/>
          </a:xfrm>
        </p:spPr>
        <p:txBody>
          <a:bodyPr/>
          <a:lstStyle/>
          <a:p>
            <a:pPr eaLnBrk="1" hangingPunct="1"/>
            <a:r>
              <a:rPr lang="en-US" sz="2000" smtClean="0"/>
              <a:t>31 3-inch PMTs  in 17-inch glass sphere </a:t>
            </a:r>
          </a:p>
          <a:p>
            <a:pPr eaLnBrk="1" hangingPunct="1">
              <a:buFontTx/>
              <a:buNone/>
            </a:pPr>
            <a:r>
              <a:rPr lang="en-US" sz="2000" smtClean="0">
                <a:sym typeface="Symbol" pitchFamily="18" charset="2"/>
              </a:rPr>
              <a:t>     </a:t>
            </a:r>
            <a:r>
              <a:rPr lang="en-US" sz="2000" smtClean="0"/>
              <a:t> cathode area~ 3x10” PMTs</a:t>
            </a:r>
          </a:p>
        </p:txBody>
      </p:sp>
      <p:pic>
        <p:nvPicPr>
          <p:cNvPr id="6349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2944812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24"/>
          <p:cNvSpPr txBox="1">
            <a:spLocks noChangeArrowheads="1"/>
          </p:cNvSpPr>
          <p:nvPr/>
        </p:nvSpPr>
        <p:spPr bwMode="auto">
          <a:xfrm>
            <a:off x="7848600" y="9144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X</a:t>
            </a:r>
            <a:endParaRPr lang="en-GB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338138" y="320675"/>
            <a:ext cx="80010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bg2"/>
                </a:solidFill>
              </a:rPr>
              <a:t>OM with many small PMTs?</a:t>
            </a:r>
          </a:p>
        </p:txBody>
      </p:sp>
      <p:pic>
        <p:nvPicPr>
          <p:cNvPr id="634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349500"/>
            <a:ext cx="43926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4" name="Textfeld 22"/>
          <p:cNvSpPr txBox="1">
            <a:spLocks noChangeArrowheads="1"/>
          </p:cNvSpPr>
          <p:nvPr/>
        </p:nvSpPr>
        <p:spPr bwMode="auto">
          <a:xfrm>
            <a:off x="738188" y="5876925"/>
            <a:ext cx="7866062" cy="1130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"/>
              </a:spcBef>
              <a:buClr>
                <a:srgbClr xmlns:mc="http://schemas.openxmlformats.org/markup-compatibility/2006" xmlns:a14="http://schemas.microsoft.com/office/drawing/2010/main" val="333399" mc:Ignorable=""/>
              </a:buClr>
              <a:defRPr/>
            </a:pP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… larger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effective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area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,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better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noise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rejection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,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position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resolution</a:t>
            </a:r>
            <a:endParaRPr lang="de-DE" dirty="0">
              <a:solidFill>
                <a:srgbClr xmlns:mc="http://schemas.openxmlformats.org/markup-compatibility/2006" xmlns:a14="http://schemas.microsoft.com/office/drawing/2010/main" val="333399" mc:Ignorable=""/>
              </a:solidFill>
            </a:endParaRPr>
          </a:p>
          <a:p>
            <a:pPr>
              <a:lnSpc>
                <a:spcPct val="85000"/>
              </a:lnSpc>
              <a:spcBef>
                <a:spcPct val="5000"/>
              </a:spcBef>
              <a:buClr>
                <a:srgbClr xmlns:mc="http://schemas.openxmlformats.org/markup-compatibility/2006" xmlns:a14="http://schemas.microsoft.com/office/drawing/2010/main" val="333399" mc:Ignorable=""/>
              </a:buClr>
              <a:defRPr/>
            </a:pPr>
            <a:r>
              <a:rPr lang="en-GB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Acceptance </a:t>
            </a:r>
            <a:r>
              <a:rPr lang="en-GB" dirty="0" smtClean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improvement by </a:t>
            </a:r>
            <a:r>
              <a:rPr lang="en-GB" dirty="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using Winston cones under investigation</a:t>
            </a:r>
          </a:p>
          <a:p>
            <a:pPr>
              <a:defRPr/>
            </a:pPr>
            <a:endParaRPr lang="de-DE" dirty="0">
              <a:solidFill>
                <a:srgbClr xmlns:mc="http://schemas.openxmlformats.org/markup-compatibility/2006" xmlns:a14="http://schemas.microsoft.com/office/drawing/2010/main" val="333399" mc:Ignorable=""/>
              </a:solidFill>
            </a:endParaRPr>
          </a:p>
          <a:p>
            <a:pPr>
              <a:defRPr/>
            </a:pPr>
            <a:endParaRPr lang="de-DE" dirty="0">
              <a:solidFill>
                <a:srgbClr xmlns:mc="http://schemas.openxmlformats.org/markup-compatibility/2006" xmlns:a14="http://schemas.microsoft.com/office/drawing/2010/main" val="333399" mc:Ignorable="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hteck 3"/>
          <p:cNvSpPr>
            <a:spLocks noGrp="1" noChangeArrowheads="1"/>
          </p:cNvSpPr>
          <p:nvPr>
            <p:ph type="title"/>
          </p:nvPr>
        </p:nvSpPr>
        <p:spPr>
          <a:xfrm>
            <a:off x="261938" y="207963"/>
            <a:ext cx="8001000" cy="736600"/>
          </a:xfrm>
        </p:spPr>
        <p:txBody>
          <a:bodyPr/>
          <a:lstStyle/>
          <a:p>
            <a:pPr eaLnBrk="1" hangingPunct="1"/>
            <a:r>
              <a:rPr lang="en-GB" smtClean="0"/>
              <a:t>Point source sensitivity (1 year)</a:t>
            </a:r>
          </a:p>
        </p:txBody>
      </p:sp>
      <p:sp>
        <p:nvSpPr>
          <p:cNvPr id="65539" name="Textfeld 8"/>
          <p:cNvSpPr txBox="1">
            <a:spLocks noChangeArrowheads="1"/>
          </p:cNvSpPr>
          <p:nvPr/>
        </p:nvSpPr>
        <p:spPr bwMode="auto">
          <a:xfrm>
            <a:off x="2843213" y="5876925"/>
            <a:ext cx="38512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sym typeface="Wingdings" pitchFamily="2" charset="2"/>
              </a:rPr>
              <a:t> </a:t>
            </a:r>
            <a:r>
              <a:rPr lang="en-GB" sz="1600"/>
              <a:t>Observed Galactic TeV-</a:t>
            </a:r>
            <a:r>
              <a:rPr lang="en-GB" sz="1600">
                <a:latin typeface="Symbol" pitchFamily="18" charset="2"/>
              </a:rPr>
              <a:t>g</a:t>
            </a:r>
            <a:r>
              <a:rPr lang="en-GB" sz="1600"/>
              <a:t> sources (SNR, unidentified, microquasars) </a:t>
            </a:r>
            <a:br>
              <a:rPr lang="en-GB" sz="1600"/>
            </a:br>
            <a:endParaRPr lang="en-GB" sz="1400"/>
          </a:p>
        </p:txBody>
      </p:sp>
      <p:pic>
        <p:nvPicPr>
          <p:cNvPr id="63500" name="Bild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341438"/>
            <a:ext cx="5746750" cy="42132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TP4P0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93236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932363" cy="4432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219700" y="1484313"/>
            <a:ext cx="3671888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DDDDDD" mc:Ignorable="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>
            <a:spAutoFit/>
          </a:bodyPr>
          <a:lstStyle>
            <a:lvl1pPr marL="114300" indent="-1143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ea typeface="MS PGothic" pitchFamily="34" charset="-128"/>
              </a:rPr>
              <a:t>On board HV, digitisation, and rate measurements (1.6ms bins)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ea typeface="MS PGothic" pitchFamily="34" charset="-128"/>
              </a:rPr>
              <a:t>Low power:  3.75 W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ea typeface="MS PGothic" pitchFamily="34" charset="-128"/>
              </a:rPr>
              <a:t>Low noise: ~ 540 Hz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ea typeface="MS PGothic" pitchFamily="34" charset="-128"/>
              </a:rPr>
              <a:t>Fast timing: betw. DOMs: </a:t>
            </a:r>
            <a:r>
              <a:rPr lang="en-US">
                <a:latin typeface="Symbol" pitchFamily="18" charset="2"/>
                <a:ea typeface="MS PGothic" pitchFamily="34" charset="-128"/>
                <a:sym typeface="Webdings" pitchFamily="18" charset="2"/>
              </a:rPr>
              <a:t>D</a:t>
            </a:r>
            <a:r>
              <a:rPr lang="en-US">
                <a:ea typeface="MS PGothic" pitchFamily="34" charset="-128"/>
                <a:sym typeface="Webdings" pitchFamily="18" charset="2"/>
              </a:rPr>
              <a:t>t</a:t>
            </a:r>
            <a:r>
              <a:rPr lang="en-US">
                <a:ea typeface="MS PGothic" pitchFamily="34" charset="-128"/>
              </a:rPr>
              <a:t> &lt; 5 ns </a:t>
            </a: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>
                <a:schemeClr val="tx1"/>
              </a:buClr>
              <a:buFontTx/>
              <a:buChar char="•"/>
            </a:pPr>
            <a:r>
              <a:rPr lang="en-US">
                <a:ea typeface="MS PGothic" pitchFamily="34" charset="-128"/>
              </a:rPr>
              <a:t>Large dynamic range:</a:t>
            </a:r>
            <a:br>
              <a:rPr lang="en-US">
                <a:ea typeface="MS PGothic" pitchFamily="34" charset="-128"/>
              </a:rPr>
            </a:br>
            <a:r>
              <a:rPr lang="en-US">
                <a:ea typeface="MS PGothic" pitchFamily="34" charset="-128"/>
              </a:rPr>
              <a:t>  - 10</a:t>
            </a:r>
            <a:r>
              <a:rPr lang="en-US" baseline="30000">
                <a:ea typeface="MS PGothic" pitchFamily="34" charset="-128"/>
              </a:rPr>
              <a:t>3</a:t>
            </a:r>
            <a:r>
              <a:rPr lang="en-US">
                <a:ea typeface="MS PGothic" pitchFamily="34" charset="-128"/>
              </a:rPr>
              <a:t> pe   / 10 ns</a:t>
            </a:r>
            <a:br>
              <a:rPr lang="en-US">
                <a:ea typeface="MS PGothic" pitchFamily="34" charset="-128"/>
              </a:rPr>
            </a:br>
            <a:r>
              <a:rPr lang="en-US">
                <a:ea typeface="MS PGothic" pitchFamily="34" charset="-128"/>
              </a:rPr>
              <a:t>  - 10</a:t>
            </a:r>
            <a:r>
              <a:rPr lang="en-US" baseline="30000">
                <a:ea typeface="MS PGothic" pitchFamily="34" charset="-128"/>
              </a:rPr>
              <a:t>4</a:t>
            </a:r>
            <a:r>
              <a:rPr lang="en-US">
                <a:ea typeface="MS PGothic" pitchFamily="34" charset="-128"/>
              </a:rPr>
              <a:t> pe / 1 µs</a:t>
            </a:r>
            <a:endParaRPr lang="en-US" sz="2400">
              <a:ea typeface="MS PGothic" pitchFamily="34" charset="-128"/>
            </a:endParaRPr>
          </a:p>
        </p:txBody>
      </p:sp>
      <p:sp>
        <p:nvSpPr>
          <p:cNvPr id="7173" name="Rechteck 5"/>
          <p:cNvSpPr>
            <a:spLocks noChangeArrowheads="1"/>
          </p:cNvSpPr>
          <p:nvPr/>
        </p:nvSpPr>
        <p:spPr bwMode="auto">
          <a:xfrm>
            <a:off x="342900" y="230188"/>
            <a:ext cx="83327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>
                <a:solidFill>
                  <a:schemeClr val="bg2"/>
                </a:solidFill>
              </a:rPr>
              <a:t>The IceCube Digital Optical Module</a:t>
            </a:r>
          </a:p>
        </p:txBody>
      </p:sp>
      <p:sp>
        <p:nvSpPr>
          <p:cNvPr id="7174" name="Textfeld 7"/>
          <p:cNvSpPr txBox="1">
            <a:spLocks noChangeArrowheads="1"/>
          </p:cNvSpPr>
          <p:nvPr/>
        </p:nvSpPr>
        <p:spPr bwMode="auto">
          <a:xfrm>
            <a:off x="827088" y="6308725"/>
            <a:ext cx="3435350" cy="36671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CC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99997A" mc:Ignorable="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98% of all DOMs work perfectly </a:t>
            </a: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219700" y="4276725"/>
            <a:ext cx="3862388" cy="2584450"/>
            <a:chOff x="5219700" y="4276725"/>
            <a:chExt cx="3862388" cy="2584450"/>
          </a:xfrm>
        </p:grpSpPr>
        <p:pic>
          <p:nvPicPr>
            <p:cNvPr id="7176" name="Bild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4276725"/>
              <a:ext cx="3240088" cy="258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xmlns:mc="http://schemas.openxmlformats.org/markup-compatibility/2006" val="708688" mc:Ignorable=""/>
                    </a:outerShdw>
                  </a:effectLst>
                </a14:hiddenEffects>
              </a:ext>
            </a:extLst>
          </p:spPr>
        </p:pic>
        <p:sp>
          <p:nvSpPr>
            <p:cNvPr id="115721" name="Textfeld 9"/>
            <p:cNvSpPr txBox="1">
              <a:spLocks noChangeArrowheads="1"/>
            </p:cNvSpPr>
            <p:nvPr/>
          </p:nvSpPr>
          <p:spPr bwMode="auto">
            <a:xfrm>
              <a:off x="8656638" y="6524625"/>
              <a:ext cx="425450" cy="33655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600" dirty="0" err="1"/>
                <a:t>ns</a:t>
              </a:r>
              <a:endParaRPr lang="de-DE" sz="1600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Bild 2" descr="C:\Users\koepke\Downloads\Finley_ICHEP_2010.pptx\ppt\media\image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feld 1"/>
          <p:cNvSpPr txBox="1">
            <a:spLocks noChangeArrowheads="1"/>
          </p:cNvSpPr>
          <p:nvPr/>
        </p:nvSpPr>
        <p:spPr bwMode="auto">
          <a:xfrm>
            <a:off x="3203575" y="765175"/>
            <a:ext cx="28082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4400">
                <a:solidFill>
                  <a:srgbClr xmlns:mc="http://schemas.openxmlformats.org/markup-compatibility/2006" xmlns:a14="http://schemas.microsoft.com/office/drawing/2010/main" val="FFFF00" mc:Ignorable=""/>
                </a:solidFill>
              </a:rPr>
              <a:t>The End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8850" cy="850900"/>
          </a:xfrm>
        </p:spPr>
        <p:txBody>
          <a:bodyPr/>
          <a:lstStyle/>
          <a:p>
            <a:r>
              <a:rPr lang="de-DE" smtClean="0"/>
              <a:t>Differential point source limits</a:t>
            </a:r>
          </a:p>
        </p:txBody>
      </p:sp>
      <p:pic>
        <p:nvPicPr>
          <p:cNvPr id="286722" name="Bild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2492375"/>
            <a:ext cx="6915150" cy="3819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feld 5"/>
          <p:cNvSpPr txBox="1">
            <a:spLocks noChangeArrowheads="1"/>
          </p:cNvSpPr>
          <p:nvPr/>
        </p:nvSpPr>
        <p:spPr bwMode="auto">
          <a:xfrm>
            <a:off x="900113" y="1412875"/>
            <a:ext cx="7443787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… </a:t>
            </a:r>
            <a:r>
              <a:rPr lang="de-DE" dirty="0" err="1"/>
              <a:t>depend</a:t>
            </a:r>
            <a:r>
              <a:rPr lang="de-DE" dirty="0"/>
              <a:t> on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bin </a:t>
            </a:r>
            <a:r>
              <a:rPr lang="de-DE" dirty="0" err="1"/>
              <a:t>chosen</a:t>
            </a:r>
            <a:endParaRPr lang="de-DE" dirty="0"/>
          </a:p>
          <a:p>
            <a:pPr>
              <a:defRPr/>
            </a:pPr>
            <a:r>
              <a:rPr lang="de-DE" dirty="0"/>
              <a:t>	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limit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get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better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with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wider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bins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but also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more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model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 </a:t>
            </a:r>
            <a:r>
              <a:rPr lang="de-DE" dirty="0" err="1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dependent</a:t>
            </a:r>
            <a:r>
              <a:rPr lang="de-DE" dirty="0">
                <a:solidFill>
                  <a:srgbClr xmlns:mc="http://schemas.openxmlformats.org/markup-compatibility/2006" xmlns:a14="http://schemas.microsoft.com/office/drawing/2010/main" val="9933FF" mc:Ignorable=""/>
                </a:solidFill>
              </a:rPr>
              <a:t>!</a:t>
            </a:r>
          </a:p>
        </p:txBody>
      </p:sp>
      <p:sp>
        <p:nvSpPr>
          <p:cNvPr id="31749" name="Textfeld 1"/>
          <p:cNvSpPr txBox="1">
            <a:spLocks noChangeArrowheads="1"/>
          </p:cNvSpPr>
          <p:nvPr/>
        </p:nvSpPr>
        <p:spPr bwMode="auto">
          <a:xfrm>
            <a:off x="6588125" y="5335588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IceCube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Criteria for new detector</a:t>
            </a:r>
          </a:p>
        </p:txBody>
      </p:sp>
      <p:graphicFrame>
        <p:nvGraphicFramePr>
          <p:cNvPr id="58371" name="Objek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516188"/>
          <a:ext cx="403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2" name="OpenOffice.org" r:id="rId4" imgW="6095880" imgH="4064040" progId="opendocument.MathDocument.1">
                  <p:embed/>
                </p:oleObj>
              </mc:Choice>
              <mc:Fallback>
                <p:oleObj name="OpenOffice.org" r:id="rId4" imgW="6095880" imgH="4064040" progId="opendocument.MathDocument.1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16188"/>
                        <a:ext cx="40386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 mc:Ignorable="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36" name="Textfeld 4"/>
          <p:cNvSpPr txBox="1">
            <a:spLocks noChangeArrowheads="1"/>
          </p:cNvSpPr>
          <p:nvPr/>
        </p:nvSpPr>
        <p:spPr bwMode="auto">
          <a:xfrm>
            <a:off x="539750" y="1557338"/>
            <a:ext cx="82454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IceCube is „just scaping discovery region“ </a:t>
            </a:r>
            <a:r>
              <a:rPr lang="de-DE">
                <a:sym typeface="Symbol" pitchFamily="18" charset="2"/>
              </a:rPr>
              <a:t> needs substantially larger detector</a:t>
            </a:r>
          </a:p>
          <a:p>
            <a:pPr>
              <a:defRPr/>
            </a:pPr>
            <a:r>
              <a:rPr lang="de-DE">
                <a:sym typeface="Symbol" pitchFamily="18" charset="2"/>
              </a:rPr>
              <a:t>					for quantitative analyses</a:t>
            </a:r>
          </a:p>
        </p:txBody>
      </p:sp>
      <p:sp>
        <p:nvSpPr>
          <p:cNvPr id="248837" name="Textfeld 5"/>
          <p:cNvSpPr txBox="1">
            <a:spLocks noChangeArrowheads="1"/>
          </p:cNvSpPr>
          <p:nvPr/>
        </p:nvSpPr>
        <p:spPr bwMode="auto">
          <a:xfrm>
            <a:off x="663575" y="3016250"/>
            <a:ext cx="6534150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/>
              <a:t>Diffuse limit indicates discovery potential for point sources </a:t>
            </a:r>
          </a:p>
          <a:p>
            <a:pPr>
              <a:defRPr/>
            </a:pPr>
            <a:r>
              <a:rPr lang="de-DE"/>
              <a:t>if extragalactic sources are homogeneously distributed (Lipari):</a:t>
            </a:r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</p:txBody>
      </p:sp>
      <p:graphicFrame>
        <p:nvGraphicFramePr>
          <p:cNvPr id="58374" name="Objek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1042988" y="3933825"/>
          <a:ext cx="640873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3" name="Formel" r:id="rId6" imgW="4064000" imgH="457200" progId="Equation.3">
                  <p:embed/>
                </p:oleObj>
              </mc:Choice>
              <mc:Fallback>
                <p:oleObj name="Formel" r:id="rId6" imgW="4064000" imgH="4572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3933825"/>
                        <a:ext cx="6408737" cy="720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xmlns:a14="http://schemas.microsoft.com/office/drawing/2010/main" val="663300" mc:Ignorable="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42" name="Textfeld 10"/>
          <p:cNvSpPr txBox="1">
            <a:spLocks noChangeArrowheads="1"/>
          </p:cNvSpPr>
          <p:nvPr/>
        </p:nvSpPr>
        <p:spPr bwMode="auto">
          <a:xfrm>
            <a:off x="2843213" y="5368925"/>
            <a:ext cx="2427287" cy="369888"/>
          </a:xfrm>
          <a:prstGeom prst="rect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C000" mc:Ignorable="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>
                <a:sym typeface="Symbol"/>
              </a:rPr>
              <a:t></a:t>
            </a:r>
            <a:r>
              <a:rPr lang="de-DE" dirty="0"/>
              <a:t>  1 </a:t>
            </a:r>
            <a:r>
              <a:rPr lang="de-DE" dirty="0" err="1"/>
              <a:t>source</a:t>
            </a:r>
            <a:r>
              <a:rPr lang="de-DE" dirty="0"/>
              <a:t> ….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hteck 2"/>
          <p:cNvSpPr>
            <a:spLocks noGrp="1" noChangeArrowheads="1"/>
          </p:cNvSpPr>
          <p:nvPr>
            <p:ph type="body" idx="1"/>
          </p:nvPr>
        </p:nvSpPr>
        <p:spPr>
          <a:xfrm>
            <a:off x="492125" y="1090613"/>
            <a:ext cx="8001000" cy="5018087"/>
          </a:xfrm>
        </p:spPr>
        <p:txBody>
          <a:bodyPr/>
          <a:lstStyle/>
          <a:p>
            <a:pPr marL="469900" indent="-469900" eaLnBrk="1" hangingPunct="1"/>
            <a:r>
              <a:rPr lang="en-GB" sz="1800" smtClean="0"/>
              <a:t>Result of cost estimates (per building block):</a:t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/>
            </a:r>
            <a:br>
              <a:rPr lang="en-GB" sz="1800" smtClean="0"/>
            </a:br>
            <a:endParaRPr lang="en-GB" sz="1800" smtClean="0"/>
          </a:p>
          <a:p>
            <a:pPr marL="469900" indent="-469900" eaLnBrk="1" hangingPunct="1"/>
            <a:r>
              <a:rPr lang="en-GB" sz="1800" smtClean="0"/>
              <a:t>Assembly man power (OMs, DU…) is roughly estimated to be 10% of the DU cost </a:t>
            </a:r>
          </a:p>
        </p:txBody>
      </p:sp>
      <p:sp>
        <p:nvSpPr>
          <p:cNvPr id="64515" name="Rechteck 3"/>
          <p:cNvSpPr>
            <a:spLocks noGrp="1" noChangeArrowheads="1"/>
          </p:cNvSpPr>
          <p:nvPr>
            <p:ph type="title"/>
          </p:nvPr>
        </p:nvSpPr>
        <p:spPr>
          <a:xfrm>
            <a:off x="350838" y="177800"/>
            <a:ext cx="8001000" cy="736600"/>
          </a:xfrm>
        </p:spPr>
        <p:txBody>
          <a:bodyPr/>
          <a:lstStyle/>
          <a:p>
            <a:pPr eaLnBrk="1" hangingPunct="1"/>
            <a:r>
              <a:rPr lang="en-GB" smtClean="0"/>
              <a:t>Cost estimates</a:t>
            </a:r>
          </a:p>
        </p:txBody>
      </p:sp>
      <p:graphicFrame>
        <p:nvGraphicFramePr>
          <p:cNvPr id="361511" name="Gruppierung 39"/>
          <p:cNvGraphicFramePr>
            <a:graphicFrameLocks noGrp="1"/>
          </p:cNvGraphicFramePr>
          <p:nvPr/>
        </p:nvGraphicFramePr>
        <p:xfrm>
          <a:off x="341313" y="1592263"/>
          <a:ext cx="8572500" cy="2616201"/>
        </p:xfrm>
        <a:graphic>
          <a:graphicData uri="http://schemas.openxmlformats.org/drawingml/2006/table">
            <a:tbl>
              <a:tblPr/>
              <a:tblGrid>
                <a:gridCol w="1304925"/>
                <a:gridCol w="928687"/>
                <a:gridCol w="1149350"/>
                <a:gridCol w="1233488"/>
                <a:gridCol w="1506537"/>
                <a:gridCol w="1225550"/>
                <a:gridCol w="1223963"/>
              </a:tblGrid>
              <a:tr h="830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Concept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 Cost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(M€)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DU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(M€)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Seafloor Infrastr.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(M€)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Deploy-ment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(M€)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TOTAL COST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(M€)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Flexible towers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0.54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127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68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  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 87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Slender strings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0.25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310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103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Triangles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0.66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127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83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  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0000" mc:Ignorable=""/>
                          </a:solidFill>
                          <a:effectLst/>
                          <a:latin typeface="Arial" pitchFamily="34" charset="0"/>
                        </a:rPr>
                        <a:t>  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  99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E7E7E7" mc:Ignorable="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Bild 2" descr="BarO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2335213"/>
            <a:ext cx="5418137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hteck 3"/>
          <p:cNvSpPr>
            <a:spLocks noGrp="1" noChangeArrowheads="1"/>
          </p:cNvSpPr>
          <p:nvPr>
            <p:ph type="body" idx="1"/>
          </p:nvPr>
        </p:nvSpPr>
        <p:spPr>
          <a:xfrm>
            <a:off x="487363" y="1628775"/>
            <a:ext cx="8326437" cy="4397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sz="1800" smtClean="0"/>
              <a:t>Relative point source sensitivity as function of DU (string) distance:</a:t>
            </a:r>
          </a:p>
        </p:txBody>
      </p:sp>
      <p:sp>
        <p:nvSpPr>
          <p:cNvPr id="61444" name="Rechteck 4"/>
          <p:cNvSpPr>
            <a:spLocks noGrp="1" noChangeArrowheads="1"/>
          </p:cNvSpPr>
          <p:nvPr>
            <p:ph type="title"/>
          </p:nvPr>
        </p:nvSpPr>
        <p:spPr>
          <a:xfrm>
            <a:off x="395288" y="179388"/>
            <a:ext cx="8001000" cy="736600"/>
          </a:xfrm>
        </p:spPr>
        <p:txBody>
          <a:bodyPr/>
          <a:lstStyle/>
          <a:p>
            <a:pPr eaLnBrk="1" hangingPunct="1"/>
            <a:r>
              <a:rPr lang="en-GB" smtClean="0"/>
              <a:t>Optimisation studies</a:t>
            </a:r>
          </a:p>
        </p:txBody>
      </p:sp>
      <p:sp>
        <p:nvSpPr>
          <p:cNvPr id="61445" name="Textfeld 5"/>
          <p:cNvSpPr txBox="1">
            <a:spLocks noChangeArrowheads="1"/>
          </p:cNvSpPr>
          <p:nvPr/>
        </p:nvSpPr>
        <p:spPr bwMode="auto">
          <a:xfrm>
            <a:off x="5764213" y="3544888"/>
            <a:ext cx="106838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200">
                <a:latin typeface="Symbol" pitchFamily="18" charset="2"/>
              </a:rPr>
              <a:t>a</a:t>
            </a:r>
            <a:r>
              <a:rPr lang="de-DE" sz="2200"/>
              <a:t> = 2.0</a:t>
            </a:r>
          </a:p>
        </p:txBody>
      </p:sp>
      <p:sp>
        <p:nvSpPr>
          <p:cNvPr id="61446" name="Textfeld 6"/>
          <p:cNvSpPr txBox="1">
            <a:spLocks noChangeArrowheads="1"/>
          </p:cNvSpPr>
          <p:nvPr/>
        </p:nvSpPr>
        <p:spPr bwMode="auto">
          <a:xfrm>
            <a:off x="5426075" y="2687638"/>
            <a:ext cx="1068388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4488" indent="-3444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200">
                <a:latin typeface="Symbol" pitchFamily="18" charset="2"/>
              </a:rPr>
              <a:t>a</a:t>
            </a:r>
            <a:r>
              <a:rPr lang="de-DE" sz="2200"/>
              <a:t> = 2.2</a:t>
            </a:r>
          </a:p>
        </p:txBody>
      </p:sp>
      <p:sp>
        <p:nvSpPr>
          <p:cNvPr id="339975" name="Linie 7"/>
          <p:cNvSpPr>
            <a:spLocks noChangeShapeType="1"/>
          </p:cNvSpPr>
          <p:nvPr/>
        </p:nvSpPr>
        <p:spPr bwMode="auto">
          <a:xfrm flipH="1">
            <a:off x="4964113" y="3062288"/>
            <a:ext cx="12700" cy="221615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00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2386013" y="6311900"/>
            <a:ext cx="543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ker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</a:rPr>
              <a:t>2 different neutrino fluxes ~E</a:t>
            </a:r>
            <a:r>
              <a:rPr lang="en-GB" b="1" kern="0" baseline="400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</a:rPr>
              <a:t>- </a:t>
            </a:r>
            <a:r>
              <a:rPr lang="en-GB" b="1" kern="0" baseline="400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Symbol" pitchFamily="18" charset="2"/>
              </a:rPr>
              <a:t>a</a:t>
            </a:r>
            <a:r>
              <a:rPr lang="en-GB" kern="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Arial"/>
              </a:rPr>
              <a:t>, no energy cut-off …</a:t>
            </a:r>
            <a:endParaRPr lang="de-DE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0" y="527843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0" name="Textfeld 6"/>
          <p:cNvSpPr txBox="1">
            <a:spLocks noChangeArrowheads="1"/>
          </p:cNvSpPr>
          <p:nvPr/>
        </p:nvSpPr>
        <p:spPr bwMode="auto">
          <a:xfrm>
            <a:off x="5043488" y="49149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better</a:t>
            </a:r>
          </a:p>
        </p:txBody>
      </p:sp>
      <p:sp>
        <p:nvSpPr>
          <p:cNvPr id="61451" name="Textfeld 7"/>
          <p:cNvSpPr txBox="1">
            <a:spLocks noChangeArrowheads="1"/>
          </p:cNvSpPr>
          <p:nvPr/>
        </p:nvSpPr>
        <p:spPr bwMode="auto">
          <a:xfrm>
            <a:off x="539750" y="1125538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Example: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Example for galactic source</a:t>
            </a:r>
          </a:p>
        </p:txBody>
      </p:sp>
      <p:pic>
        <p:nvPicPr>
          <p:cNvPr id="43011" name="Bild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55838"/>
            <a:ext cx="41751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pic>
        <p:nvPicPr>
          <p:cNvPr id="43012" name="Bild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49500"/>
            <a:ext cx="4422775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xmlns:mc="http://schemas.openxmlformats.org/markup-compatibility/2006" val="708688" mc:Ignorable="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3851275" y="4797425"/>
            <a:ext cx="808038" cy="93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 79" descr="3Etages plies versi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r="7481"/>
          <a:stretch>
            <a:fillRect/>
          </a:stretch>
        </p:blipFill>
        <p:spPr bwMode="auto">
          <a:xfrm>
            <a:off x="323850" y="2924175"/>
            <a:ext cx="51054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8138" y="257175"/>
            <a:ext cx="8001000" cy="654050"/>
          </a:xfrm>
        </p:spPr>
        <p:txBody>
          <a:bodyPr/>
          <a:lstStyle/>
          <a:p>
            <a:pPr eaLnBrk="1" hangingPunct="1"/>
            <a:r>
              <a:rPr lang="en-GB" smtClean="0"/>
              <a:t>Compactifying strings</a:t>
            </a:r>
            <a:endParaRPr lang="en-GB" sz="3600" smtClean="0"/>
          </a:p>
        </p:txBody>
      </p:sp>
      <p:pic>
        <p:nvPicPr>
          <p:cNvPr id="62468" name="Image 77" descr="Empilement des et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3060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ZoneTexte 82"/>
          <p:cNvSpPr txBox="1">
            <a:spLocks noChangeArrowheads="1"/>
          </p:cNvSpPr>
          <p:nvPr/>
        </p:nvSpPr>
        <p:spPr bwMode="auto">
          <a:xfrm>
            <a:off x="1042988" y="1184275"/>
            <a:ext cx="72453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GB"/>
              <a:t>Slender string rolled up for self-unfurling (tested Dec 2009)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79388"/>
            <a:ext cx="8640763" cy="1123950"/>
          </a:xfrm>
        </p:spPr>
        <p:txBody>
          <a:bodyPr/>
          <a:lstStyle/>
          <a:p>
            <a:pPr eaLnBrk="1" hangingPunct="1"/>
            <a:r>
              <a:rPr lang="en-US" smtClean="0"/>
              <a:t>Signal and backgrounds (Antares)</a:t>
            </a:r>
          </a:p>
        </p:txBody>
      </p:sp>
      <p:pic>
        <p:nvPicPr>
          <p:cNvPr id="2150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639888"/>
            <a:ext cx="5605462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8" name="Group 5"/>
          <p:cNvGrpSpPr>
            <a:grpSpLocks/>
          </p:cNvGrpSpPr>
          <p:nvPr/>
        </p:nvGrpSpPr>
        <p:grpSpPr bwMode="auto">
          <a:xfrm>
            <a:off x="293688" y="1274763"/>
            <a:ext cx="2728912" cy="2951162"/>
            <a:chOff x="0" y="22"/>
            <a:chExt cx="2445" cy="2644"/>
          </a:xfrm>
        </p:grpSpPr>
        <p:grpSp>
          <p:nvGrpSpPr>
            <p:cNvPr id="67608" name="Group 6"/>
            <p:cNvGrpSpPr>
              <a:grpSpLocks/>
            </p:cNvGrpSpPr>
            <p:nvPr/>
          </p:nvGrpSpPr>
          <p:grpSpPr bwMode="auto">
            <a:xfrm>
              <a:off x="0" y="332"/>
              <a:ext cx="2445" cy="2334"/>
              <a:chOff x="0" y="0"/>
              <a:chExt cx="2445" cy="2334"/>
            </a:xfrm>
          </p:grpSpPr>
          <p:sp>
            <p:nvSpPr>
              <p:cNvPr id="67614" name="Rectangle 7"/>
              <p:cNvSpPr>
                <a:spLocks/>
              </p:cNvSpPr>
              <p:nvPr/>
            </p:nvSpPr>
            <p:spPr bwMode="auto">
              <a:xfrm>
                <a:off x="0" y="0"/>
                <a:ext cx="2445" cy="2334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FFFF" mc:Ignorable="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457200"/>
                <a:endParaRPr lang="en-US">
                  <a:latin typeface="Calibri" pitchFamily="34" charset="0"/>
                  <a:ea typeface="MS PGothic" pitchFamily="34" charset="-128"/>
                </a:endParaRPr>
              </a:p>
            </p:txBody>
          </p:sp>
          <p:pic>
            <p:nvPicPr>
              <p:cNvPr id="67615" name="Picture 8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45" cy="2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xmlns:mc="http://schemas.openxmlformats.org/markup-compatibility/2006" val="000000" mc:Ignorable="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64" name="Rectangle 9"/>
            <p:cNvSpPr>
              <a:spLocks/>
            </p:cNvSpPr>
            <p:nvPr/>
          </p:nvSpPr>
          <p:spPr bwMode="auto">
            <a:xfrm>
              <a:off x="320" y="22"/>
              <a:ext cx="180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57200">
                <a:defRPr/>
              </a:pPr>
              <a:r>
                <a:rPr lang="en-US" sz="2000">
                  <a:latin typeface="+mj-lt"/>
                  <a:ea typeface="MS PGothic" pitchFamily="34" charset="-128"/>
                </a:rPr>
                <a:t>True Zenith Angle</a:t>
              </a:r>
            </a:p>
          </p:txBody>
        </p:sp>
        <p:sp>
          <p:nvSpPr>
            <p:cNvPr id="67610" name="Rectangle 10"/>
            <p:cNvSpPr>
              <a:spLocks/>
            </p:cNvSpPr>
            <p:nvPr/>
          </p:nvSpPr>
          <p:spPr bwMode="auto">
            <a:xfrm>
              <a:off x="518" y="560"/>
              <a:ext cx="106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57200"/>
              <a:r>
                <a:rPr lang="en-US" sz="1700">
                  <a:latin typeface="Calibri" pitchFamily="34" charset="0"/>
                  <a:ea typeface="MS PGothic" pitchFamily="34" charset="-128"/>
                </a:rPr>
                <a:t>Downgoing </a:t>
              </a:r>
              <a:r>
                <a:rPr lang="en-US" sz="1700">
                  <a:latin typeface="Lucida Grande" charset="0"/>
                  <a:ea typeface="MS PGothic" pitchFamily="34" charset="-128"/>
                  <a:sym typeface="Lucida Grande" charset="0"/>
                </a:rPr>
                <a:t>μ</a:t>
              </a:r>
            </a:p>
          </p:txBody>
        </p:sp>
        <p:sp>
          <p:nvSpPr>
            <p:cNvPr id="67611" name="Line 11"/>
            <p:cNvSpPr>
              <a:spLocks noChangeShapeType="1"/>
            </p:cNvSpPr>
            <p:nvPr/>
          </p:nvSpPr>
          <p:spPr bwMode="auto">
            <a:xfrm rot="10800000">
              <a:off x="1057" y="816"/>
              <a:ext cx="424" cy="1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Rectangle 12"/>
            <p:cNvSpPr>
              <a:spLocks/>
            </p:cNvSpPr>
            <p:nvPr/>
          </p:nvSpPr>
          <p:spPr bwMode="auto">
            <a:xfrm>
              <a:off x="227" y="1448"/>
              <a:ext cx="115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57200"/>
              <a:r>
                <a:rPr lang="en-US" sz="1700">
                  <a:latin typeface="Calibri" pitchFamily="34" charset="0"/>
                  <a:ea typeface="MS PGothic" pitchFamily="34" charset="-128"/>
                </a:rPr>
                <a:t>Atmospheric </a:t>
              </a:r>
              <a:r>
                <a:rPr lang="en-US" sz="1700">
                  <a:latin typeface="Lucida Grande" charset="0"/>
                  <a:ea typeface="MS PGothic" pitchFamily="34" charset="-128"/>
                  <a:sym typeface="Lucida Grande" charset="0"/>
                </a:rPr>
                <a:t>ν</a:t>
              </a:r>
            </a:p>
          </p:txBody>
        </p:sp>
        <p:sp>
          <p:nvSpPr>
            <p:cNvPr id="67613" name="Line 13"/>
            <p:cNvSpPr>
              <a:spLocks noChangeShapeType="1"/>
            </p:cNvSpPr>
            <p:nvPr/>
          </p:nvSpPr>
          <p:spPr bwMode="auto">
            <a:xfrm rot="10800000">
              <a:off x="625" y="1688"/>
              <a:ext cx="144" cy="2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1" name="Rectangle 14"/>
          <p:cNvSpPr>
            <a:spLocks/>
          </p:cNvSpPr>
          <p:nvPr/>
        </p:nvSpPr>
        <p:spPr bwMode="auto">
          <a:xfrm>
            <a:off x="314325" y="4613275"/>
            <a:ext cx="2949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Extraterrestrial backgrounds:</a:t>
            </a: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:</a:t>
            </a: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 err="1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</a:rPr>
              <a:t>Downgoing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</a:rPr>
              <a:t>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0044FE" mc:Ignorable=""/>
                </a:solidFill>
                <a:latin typeface="+mj-lt"/>
                <a:ea typeface="MS PGothic" pitchFamily="34" charset="-128"/>
                <a:sym typeface="Lucida Grande" charset="0"/>
              </a:rPr>
              <a:t>μ</a:t>
            </a:r>
            <a:endParaRPr lang="en-US" dirty="0">
              <a:latin typeface="+mj-lt"/>
              <a:ea typeface="MS PGothic" pitchFamily="34" charset="-128"/>
            </a:endParaRP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FF2712" mc:Ignorable=""/>
                </a:solidFill>
                <a:latin typeface="+mj-lt"/>
                <a:ea typeface="MS PGothic" pitchFamily="34" charset="-128"/>
              </a:rPr>
              <a:t>Coincident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FF2712" mc:Ignorable=""/>
                </a:solidFill>
                <a:latin typeface="+mj-lt"/>
                <a:ea typeface="MS PGothic" pitchFamily="34" charset="-128"/>
                <a:sym typeface="Lucida Grande" charset="0"/>
              </a:rPr>
              <a:t>μ</a:t>
            </a:r>
            <a:endParaRPr lang="en-US" dirty="0">
              <a:latin typeface="+mj-lt"/>
              <a:ea typeface="MS PGothic" pitchFamily="34" charset="-128"/>
            </a:endParaRPr>
          </a:p>
          <a:p>
            <a:pPr defTabSz="457200">
              <a:defRPr/>
            </a:pPr>
            <a:r>
              <a:rPr lang="en-US" dirty="0">
                <a:latin typeface="+mj-lt"/>
                <a:ea typeface="MS PGothic" pitchFamily="34" charset="-128"/>
              </a:rPr>
              <a:t> -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</a:rPr>
              <a:t>Atmospheric 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ν (</a:t>
            </a:r>
            <a:r>
              <a:rPr lang="en-US" dirty="0" err="1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upgoing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latin typeface="+mj-lt"/>
                <a:ea typeface="MS PGothic" pitchFamily="34" charset="-128"/>
                <a:sym typeface="Lucida Grande" charset="0"/>
              </a:rPr>
              <a:t>)</a:t>
            </a:r>
          </a:p>
        </p:txBody>
      </p:sp>
      <p:sp>
        <p:nvSpPr>
          <p:cNvPr id="19462" name="Rectangle 15"/>
          <p:cNvSpPr>
            <a:spLocks/>
          </p:cNvSpPr>
          <p:nvPr/>
        </p:nvSpPr>
        <p:spPr bwMode="auto">
          <a:xfrm>
            <a:off x="4248150" y="1281113"/>
            <a:ext cx="3151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>
              <a:defRPr/>
            </a:pPr>
            <a:r>
              <a:rPr lang="en-US" sz="2000">
                <a:latin typeface="+mj-lt"/>
                <a:ea typeface="MS PGothic" pitchFamily="34" charset="-128"/>
              </a:rPr>
              <a:t>Reconstructed Zenith Angle</a:t>
            </a:r>
          </a:p>
        </p:txBody>
      </p:sp>
      <p:sp>
        <p:nvSpPr>
          <p:cNvPr id="2" name="Rechteck 1"/>
          <p:cNvSpPr/>
          <p:nvPr/>
        </p:nvSpPr>
        <p:spPr>
          <a:xfrm>
            <a:off x="3779838" y="3789363"/>
            <a:ext cx="2447925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67592" name="Gruppieren 5"/>
          <p:cNvGrpSpPr>
            <a:grpSpLocks/>
          </p:cNvGrpSpPr>
          <p:nvPr/>
        </p:nvGrpSpPr>
        <p:grpSpPr bwMode="auto">
          <a:xfrm>
            <a:off x="4716463" y="3995738"/>
            <a:ext cx="1168400" cy="2001837"/>
            <a:chOff x="4716463" y="3995738"/>
            <a:chExt cx="1168400" cy="2001837"/>
          </a:xfrm>
        </p:grpSpPr>
        <p:sp>
          <p:nvSpPr>
            <p:cNvPr id="3" name="Rechteck 2"/>
            <p:cNvSpPr/>
            <p:nvPr/>
          </p:nvSpPr>
          <p:spPr>
            <a:xfrm>
              <a:off x="4716463" y="4365625"/>
              <a:ext cx="719137" cy="1079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>
              <a:off x="5076825" y="4225925"/>
              <a:ext cx="503238" cy="858838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FF0000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>
              <a:endCxn id="2" idx="2"/>
            </p:cNvCxnSpPr>
            <p:nvPr/>
          </p:nvCxnSpPr>
          <p:spPr>
            <a:xfrm flipH="1">
              <a:off x="5003800" y="4656138"/>
              <a:ext cx="576263" cy="1149350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FF0000" mc:Ignorable="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604" name="Textfeld 14"/>
            <p:cNvSpPr txBox="1">
              <a:spLocks noChangeArrowheads="1"/>
            </p:cNvSpPr>
            <p:nvPr/>
          </p:nvSpPr>
          <p:spPr bwMode="auto">
            <a:xfrm>
              <a:off x="5100638" y="5629275"/>
              <a:ext cx="685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rPr>
                <a:t>early</a:t>
              </a:r>
            </a:p>
          </p:txBody>
        </p:sp>
        <p:sp>
          <p:nvSpPr>
            <p:cNvPr id="67605" name="Textfeld 28"/>
            <p:cNvSpPr txBox="1">
              <a:spLocks noChangeArrowheads="1"/>
            </p:cNvSpPr>
            <p:nvPr/>
          </p:nvSpPr>
          <p:spPr bwMode="auto">
            <a:xfrm>
              <a:off x="5327650" y="3995738"/>
              <a:ext cx="5572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>
                  <a:solidFill>
                    <a:srgbClr xmlns:mc="http://schemas.openxmlformats.org/markup-compatibility/2006" xmlns:a14="http://schemas.microsoft.com/office/drawing/2010/main" val="FF0000" mc:Ignorable=""/>
                  </a:solidFill>
                </a:rPr>
                <a:t>late</a:t>
              </a: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 flipV="1">
              <a:off x="5100638" y="4179888"/>
              <a:ext cx="192087" cy="14493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H="1" flipV="1">
              <a:off x="5119688" y="4014788"/>
              <a:ext cx="323850" cy="1790700"/>
            </a:xfrm>
            <a:prstGeom prst="straightConnector1">
              <a:avLst/>
            </a:prstGeom>
            <a:ln>
              <a:solidFill>
                <a:srgbClr xmlns:mc="http://schemas.openxmlformats.org/markup-compatibility/2006" xmlns:a14="http://schemas.microsoft.com/office/drawing/2010/main" val="333399" mc:Ignorable="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593" name="Textfeld 21"/>
          <p:cNvSpPr txBox="1">
            <a:spLocks noChangeArrowheads="1"/>
          </p:cNvSpPr>
          <p:nvPr/>
        </p:nvSpPr>
        <p:spPr bwMode="auto">
          <a:xfrm>
            <a:off x="4186238" y="6034088"/>
            <a:ext cx="2157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Coincident muons</a:t>
            </a:r>
          </a:p>
          <a:p>
            <a:pPr eaLnBrk="1" hangingPunct="1"/>
            <a:r>
              <a:rPr lang="de-DE" sz="16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fake upgoing neutrino</a:t>
            </a:r>
          </a:p>
        </p:txBody>
      </p:sp>
      <p:sp>
        <p:nvSpPr>
          <p:cNvPr id="67594" name="Textfeld 22"/>
          <p:cNvSpPr txBox="1">
            <a:spLocks noChangeArrowheads="1"/>
          </p:cNvSpPr>
          <p:nvPr/>
        </p:nvSpPr>
        <p:spPr bwMode="auto">
          <a:xfrm>
            <a:off x="7235825" y="4365625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Antares</a:t>
            </a:r>
          </a:p>
        </p:txBody>
      </p:sp>
      <p:sp>
        <p:nvSpPr>
          <p:cNvPr id="4" name="Rechteck 3"/>
          <p:cNvSpPr/>
          <p:nvPr/>
        </p:nvSpPr>
        <p:spPr>
          <a:xfrm>
            <a:off x="6372225" y="3829050"/>
            <a:ext cx="2771775" cy="2224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7235825" y="453072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8150225" y="4179888"/>
            <a:ext cx="525463" cy="554037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333399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7343775" y="4797425"/>
            <a:ext cx="684213" cy="831850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037716" mc:Ignorable="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9" name="Textfeld 13"/>
          <p:cNvSpPr txBox="1">
            <a:spLocks noChangeArrowheads="1"/>
          </p:cNvSpPr>
          <p:nvPr/>
        </p:nvSpPr>
        <p:spPr bwMode="auto">
          <a:xfrm>
            <a:off x="7693025" y="3862388"/>
            <a:ext cx="1300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downgoing</a:t>
            </a:r>
          </a:p>
        </p:txBody>
      </p:sp>
      <p:sp>
        <p:nvSpPr>
          <p:cNvPr id="67600" name="Rechteck 14"/>
          <p:cNvSpPr>
            <a:spLocks noChangeArrowheads="1"/>
          </p:cNvSpPr>
          <p:nvPr/>
        </p:nvSpPr>
        <p:spPr bwMode="auto">
          <a:xfrm>
            <a:off x="6411913" y="5629275"/>
            <a:ext cx="162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ea typeface="MS PGothic" pitchFamily="34" charset="-128"/>
              </a:rPr>
              <a:t>atmospheric </a:t>
            </a:r>
            <a:r>
              <a:rPr lang="en-US">
                <a:solidFill>
                  <a:srgbClr xmlns:mc="http://schemas.openxmlformats.org/markup-compatibility/2006" xmlns:a14="http://schemas.microsoft.com/office/drawing/2010/main" val="66B132" mc:Ignorable=""/>
                </a:solidFill>
                <a:ea typeface="MS PGothic" pitchFamily="34" charset="-128"/>
                <a:sym typeface="Lucida Grande" charset="0"/>
              </a:rPr>
              <a:t>ν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Putting it all together …</a:t>
            </a:r>
            <a:endParaRPr lang="en-US" smtClean="0"/>
          </a:p>
        </p:txBody>
      </p:sp>
      <p:pic>
        <p:nvPicPr>
          <p:cNvPr id="68611" name="Bild 10" descr="flow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245350" cy="445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xmlns:mc="http://schemas.openxmlformats.org/markup-compatibility/2006" xmlns:a14="http://schemas.microsoft.com/office/drawing/2010/main" val="808080" mc:Ignorable="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4000">
                <a:solidFill>
                  <a:schemeClr val="bg2"/>
                </a:solidFill>
              </a:rPr>
              <a:t>Search for MeV neutrinos from core-collapse Supernovae</a:t>
            </a:r>
          </a:p>
        </p:txBody>
      </p:sp>
      <p:pic>
        <p:nvPicPr>
          <p:cNvPr id="69635" name="Picture 5" descr="The Nearest Galax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700213"/>
            <a:ext cx="6415087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hteck 2"/>
          <p:cNvSpPr>
            <a:spLocks noGrp="1" noChangeArrowheads="1"/>
          </p:cNvSpPr>
          <p:nvPr>
            <p:ph type="title" sz="quarter"/>
          </p:nvPr>
        </p:nvSpPr>
        <p:spPr>
          <a:xfrm>
            <a:off x="555625" y="238125"/>
            <a:ext cx="8001000" cy="654050"/>
          </a:xfrm>
        </p:spPr>
        <p:txBody>
          <a:bodyPr/>
          <a:lstStyle/>
          <a:p>
            <a:pPr eaLnBrk="1" hangingPunct="1"/>
            <a:r>
              <a:rPr lang="en-GB" smtClean="0"/>
              <a:t>ANTARES</a:t>
            </a:r>
          </a:p>
        </p:txBody>
      </p:sp>
      <p:pic>
        <p:nvPicPr>
          <p:cNvPr id="222211" name="Bild 3" descr="antares_3d-JB_R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/>
          <a:stretch>
            <a:fillRect/>
          </a:stretch>
        </p:blipFill>
        <p:spPr>
          <a:xfrm>
            <a:off x="0" y="4505325"/>
            <a:ext cx="5654675" cy="1601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222212" name="Bild 4" descr="antares_3d-5l_R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/>
          <a:stretch>
            <a:fillRect/>
          </a:stretch>
        </p:blipFill>
        <p:spPr>
          <a:xfrm>
            <a:off x="0" y="1570038"/>
            <a:ext cx="5629275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pic>
        <p:nvPicPr>
          <p:cNvPr id="222213" name="Bild 5" descr="antares_3d-12l_R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/>
          <a:stretch>
            <a:fillRect/>
          </a:stretch>
        </p:blipFill>
        <p:spPr>
          <a:xfrm>
            <a:off x="0" y="765175"/>
            <a:ext cx="5614988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222217" name="Rechteck 9"/>
          <p:cNvSpPr>
            <a:spLocks noChangeArrowheads="1"/>
          </p:cNvSpPr>
          <p:nvPr/>
        </p:nvSpPr>
        <p:spPr bwMode="auto">
          <a:xfrm>
            <a:off x="4572000" y="981075"/>
            <a:ext cx="41767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FF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19063" indent="-119063">
              <a:lnSpc>
                <a:spcPct val="90000"/>
              </a:lnSpc>
              <a:spcBef>
                <a:spcPct val="20000"/>
              </a:spcBef>
            </a:pPr>
            <a:r>
              <a:rPr lang="en-US"/>
              <a:t>… construction started 2001 – 2003</a:t>
            </a:r>
          </a:p>
        </p:txBody>
      </p:sp>
      <p:grpSp>
        <p:nvGrpSpPr>
          <p:cNvPr id="8199" name="Gruppierung 13"/>
          <p:cNvGrpSpPr>
            <a:grpSpLocks/>
          </p:cNvGrpSpPr>
          <p:nvPr/>
        </p:nvGrpSpPr>
        <p:grpSpPr bwMode="auto">
          <a:xfrm>
            <a:off x="5076825" y="1628775"/>
            <a:ext cx="4067175" cy="3370263"/>
            <a:chOff x="3198" y="1117"/>
            <a:chExt cx="2562" cy="2123"/>
          </a:xfrm>
        </p:grpSpPr>
        <p:sp>
          <p:nvSpPr>
            <p:cNvPr id="8203" name="Linie 4"/>
            <p:cNvSpPr>
              <a:spLocks noChangeShapeType="1"/>
            </p:cNvSpPr>
            <p:nvPr/>
          </p:nvSpPr>
          <p:spPr bwMode="auto">
            <a:xfrm>
              <a:off x="5465" y="1117"/>
              <a:ext cx="0" cy="209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feld 5"/>
            <p:cNvSpPr txBox="1">
              <a:spLocks noChangeArrowheads="1"/>
            </p:cNvSpPr>
            <p:nvPr/>
          </p:nvSpPr>
          <p:spPr bwMode="auto">
            <a:xfrm rot="-5400000">
              <a:off x="5359" y="2130"/>
              <a:ext cx="5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43 cm</a:t>
              </a:r>
            </a:p>
          </p:txBody>
        </p:sp>
        <p:pic>
          <p:nvPicPr>
            <p:cNvPr id="8205" name="Bild 9" descr="antares_opmo_hr_cro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1162"/>
              <a:ext cx="2099" cy="2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009" name="Textfeld 17"/>
          <p:cNvSpPr txBox="1">
            <a:spLocks noChangeArrowheads="1"/>
          </p:cNvSpPr>
          <p:nvPr/>
        </p:nvSpPr>
        <p:spPr bwMode="auto">
          <a:xfrm>
            <a:off x="5078413" y="5842000"/>
            <a:ext cx="3746500" cy="46196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BBE0E3" mc:Ignorable="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400" dirty="0" err="1"/>
              <a:t>full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taking</a:t>
            </a:r>
            <a:r>
              <a:rPr lang="de-DE" sz="2400" dirty="0"/>
              <a:t> </a:t>
            </a:r>
            <a:r>
              <a:rPr lang="de-DE" sz="2400" dirty="0" err="1"/>
              <a:t>since</a:t>
            </a:r>
            <a:r>
              <a:rPr lang="de-DE" sz="2400" dirty="0"/>
              <a:t> 2009</a:t>
            </a:r>
          </a:p>
        </p:txBody>
      </p:sp>
      <p:sp>
        <p:nvSpPr>
          <p:cNvPr id="85010" name="Textfeld 18"/>
          <p:cNvSpPr txBox="1">
            <a:spLocks noChangeArrowheads="1"/>
          </p:cNvSpPr>
          <p:nvPr/>
        </p:nvSpPr>
        <p:spPr bwMode="auto">
          <a:xfrm>
            <a:off x="5148263" y="5300663"/>
            <a:ext cx="36766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/>
              <a:t>2.7 </a:t>
            </a:r>
            <a:r>
              <a:rPr lang="de-DE" dirty="0" err="1"/>
              <a:t>ns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time </a:t>
            </a:r>
            <a:r>
              <a:rPr lang="de-DE" dirty="0" err="1"/>
              <a:t>spread</a:t>
            </a:r>
            <a:r>
              <a:rPr lang="de-DE" dirty="0"/>
              <a:t> FWHM</a:t>
            </a:r>
          </a:p>
        </p:txBody>
      </p:sp>
      <p:sp>
        <p:nvSpPr>
          <p:cNvPr id="8202" name="Textfeld 1"/>
          <p:cNvSpPr txBox="1">
            <a:spLocks noChangeArrowheads="1"/>
          </p:cNvSpPr>
          <p:nvPr/>
        </p:nvSpPr>
        <p:spPr bwMode="auto">
          <a:xfrm>
            <a:off x="323850" y="6488113"/>
            <a:ext cx="4999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12 strings, 5 x 5 x 3 x 12 = 900 optical modules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7" grpId="0"/>
      <p:bldP spid="85009" grpId="0" animBg="1"/>
      <p:bldP spid="850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hteck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935038"/>
          </a:xfrm>
        </p:spPr>
        <p:txBody>
          <a:bodyPr/>
          <a:lstStyle/>
          <a:p>
            <a:pPr eaLnBrk="1" hangingPunct="1"/>
            <a:r>
              <a:rPr lang="de-DE" smtClean="0"/>
              <a:t>Low Energy Supernova Neutrinos</a:t>
            </a:r>
          </a:p>
        </p:txBody>
      </p:sp>
      <p:sp>
        <p:nvSpPr>
          <p:cNvPr id="70659" name="Textfeld 5"/>
          <p:cNvSpPr txBox="1">
            <a:spLocks noChangeArrowheads="1"/>
          </p:cNvSpPr>
          <p:nvPr/>
        </p:nvSpPr>
        <p:spPr bwMode="auto">
          <a:xfrm>
            <a:off x="6659563" y="1341438"/>
            <a:ext cx="20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/>
              <a:t>… in IceCube</a:t>
            </a:r>
          </a:p>
        </p:txBody>
      </p:sp>
      <p:sp>
        <p:nvSpPr>
          <p:cNvPr id="70660" name="Textfeld 8"/>
          <p:cNvSpPr txBox="1">
            <a:spLocks noChangeArrowheads="1"/>
          </p:cNvSpPr>
          <p:nvPr/>
        </p:nvSpPr>
        <p:spPr bwMode="auto">
          <a:xfrm>
            <a:off x="755650" y="2276475"/>
            <a:ext cx="305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let‘s start with the bad news:</a:t>
            </a:r>
          </a:p>
        </p:txBody>
      </p:sp>
      <p:sp>
        <p:nvSpPr>
          <p:cNvPr id="70661" name="Textfeld 9"/>
          <p:cNvSpPr txBox="1">
            <a:spLocks noChangeArrowheads="1"/>
          </p:cNvSpPr>
          <p:nvPr/>
        </p:nvSpPr>
        <p:spPr bwMode="auto">
          <a:xfrm>
            <a:off x="827088" y="2852738"/>
            <a:ext cx="5808662" cy="17399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9FEDA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Milky Way: </a:t>
            </a:r>
            <a:r>
              <a:rPr lang="de-DE"/>
              <a:t>2 </a:t>
            </a:r>
            <a:r>
              <a:rPr lang="de-DE">
                <a:sym typeface="Symbol" pitchFamily="18" charset="2"/>
              </a:rPr>
              <a:t></a:t>
            </a:r>
            <a:r>
              <a:rPr lang="de-DE"/>
              <a:t> 1 core collapse supernovae per century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with 3 supernovae/century, probability of observation: </a:t>
            </a:r>
          </a:p>
          <a:p>
            <a:pPr eaLnBrk="1" hangingPunct="1"/>
            <a:endParaRPr lang="de-DE"/>
          </a:p>
          <a:p>
            <a:pPr eaLnBrk="1" hangingPunct="1"/>
            <a:r>
              <a:rPr lang="de-DE"/>
              <a:t>	25 % within 10 years</a:t>
            </a:r>
          </a:p>
          <a:p>
            <a:pPr eaLnBrk="1" hangingPunct="1"/>
            <a:r>
              <a:rPr lang="de-DE"/>
              <a:t>	45%  within 20 years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hteck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29600" cy="792162"/>
          </a:xfrm>
        </p:spPr>
        <p:txBody>
          <a:bodyPr/>
          <a:lstStyle/>
          <a:p>
            <a:pPr eaLnBrk="1" hangingPunct="1"/>
            <a:r>
              <a:rPr lang="de-DE" smtClean="0"/>
              <a:t>IceCube background noise</a:t>
            </a:r>
          </a:p>
        </p:txBody>
      </p:sp>
      <p:sp>
        <p:nvSpPr>
          <p:cNvPr id="71683" name="Textfeld 4"/>
          <p:cNvSpPr txBox="1">
            <a:spLocks noChangeArrowheads="1"/>
          </p:cNvSpPr>
          <p:nvPr/>
        </p:nvSpPr>
        <p:spPr bwMode="auto">
          <a:xfrm>
            <a:off x="1547813" y="1268413"/>
            <a:ext cx="567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standard DOMs (4800): 		540 Hz</a:t>
            </a:r>
          </a:p>
          <a:p>
            <a:pPr eaLnBrk="1" hangingPunct="1"/>
            <a:r>
              <a:rPr lang="de-DE"/>
              <a:t>high QE DOMs  (360):		680 Hz		</a:t>
            </a:r>
          </a:p>
        </p:txBody>
      </p:sp>
      <p:sp>
        <p:nvSpPr>
          <p:cNvPr id="71684" name="Textfeld 5"/>
          <p:cNvSpPr txBox="1">
            <a:spLocks noChangeArrowheads="1"/>
          </p:cNvSpPr>
          <p:nvPr/>
        </p:nvSpPr>
        <p:spPr bwMode="auto">
          <a:xfrm>
            <a:off x="827088" y="2133600"/>
            <a:ext cx="7234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application of artificial deadtime (250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>
                <a:latin typeface="Times New Roman" pitchFamily="18" charset="0"/>
                <a:cs typeface="Times New Roman" pitchFamily="18" charset="0"/>
              </a:rPr>
              <a:t>s) </a:t>
            </a:r>
            <a:r>
              <a:rPr lang="de-DE"/>
              <a:t>to reduce correlated noise …</a:t>
            </a:r>
          </a:p>
        </p:txBody>
      </p:sp>
      <p:pic>
        <p:nvPicPr>
          <p:cNvPr id="71685" name="Bild 6" descr="del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4" r="13828"/>
          <a:stretch>
            <a:fillRect/>
          </a:stretch>
        </p:blipFill>
        <p:spPr bwMode="auto">
          <a:xfrm>
            <a:off x="395288" y="3284538"/>
            <a:ext cx="4033837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Bild 7" descr="ra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54845" r="12909"/>
          <a:stretch>
            <a:fillRect/>
          </a:stretch>
        </p:blipFill>
        <p:spPr bwMode="auto">
          <a:xfrm>
            <a:off x="4787900" y="3284538"/>
            <a:ext cx="388778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feld 8"/>
          <p:cNvSpPr txBox="1">
            <a:spLocks noChangeArrowheads="1"/>
          </p:cNvSpPr>
          <p:nvPr/>
        </p:nvSpPr>
        <p:spPr bwMode="auto">
          <a:xfrm>
            <a:off x="5343525" y="3016250"/>
            <a:ext cx="300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single DOM rate distribution</a:t>
            </a:r>
          </a:p>
        </p:txBody>
      </p:sp>
      <p:sp>
        <p:nvSpPr>
          <p:cNvPr id="71688" name="Rechteck 9"/>
          <p:cNvSpPr>
            <a:spLocks noChangeArrowheads="1"/>
          </p:cNvSpPr>
          <p:nvPr/>
        </p:nvSpPr>
        <p:spPr bwMode="auto">
          <a:xfrm>
            <a:off x="827088" y="3357563"/>
            <a:ext cx="215900" cy="237648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333399" mc:Ignorable="">
              <a:alpha val="1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9" name="Textfeld 10"/>
          <p:cNvSpPr txBox="1">
            <a:spLocks noChangeArrowheads="1"/>
          </p:cNvSpPr>
          <p:nvPr/>
        </p:nvSpPr>
        <p:spPr bwMode="auto">
          <a:xfrm>
            <a:off x="900113" y="2924175"/>
            <a:ext cx="333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time difference between pulses</a:t>
            </a:r>
          </a:p>
        </p:txBody>
      </p:sp>
      <p:sp>
        <p:nvSpPr>
          <p:cNvPr id="71690" name="Textfeld 11"/>
          <p:cNvSpPr txBox="1">
            <a:spLocks noChangeArrowheads="1"/>
          </p:cNvSpPr>
          <p:nvPr/>
        </p:nvSpPr>
        <p:spPr bwMode="auto">
          <a:xfrm rot="436436">
            <a:off x="1476375" y="5157788"/>
            <a:ext cx="17446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Poissonian expectation</a:t>
            </a:r>
          </a:p>
        </p:txBody>
      </p:sp>
      <p:sp>
        <p:nvSpPr>
          <p:cNvPr id="71691" name="Textfeld 12"/>
          <p:cNvSpPr txBox="1">
            <a:spLocks noChangeArrowheads="1"/>
          </p:cNvSpPr>
          <p:nvPr/>
        </p:nvSpPr>
        <p:spPr bwMode="auto">
          <a:xfrm rot="2322335">
            <a:off x="904875" y="4459288"/>
            <a:ext cx="1112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measurement</a:t>
            </a:r>
          </a:p>
        </p:txBody>
      </p:sp>
      <p:sp>
        <p:nvSpPr>
          <p:cNvPr id="71692" name="Textfeld 13"/>
          <p:cNvSpPr txBox="1">
            <a:spLocks noChangeArrowheads="1"/>
          </p:cNvSpPr>
          <p:nvPr/>
        </p:nvSpPr>
        <p:spPr bwMode="auto">
          <a:xfrm>
            <a:off x="1331913" y="6308725"/>
            <a:ext cx="61801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very stable rates, slight depth  (=temperature) dependence</a:t>
            </a:r>
          </a:p>
        </p:txBody>
      </p:sp>
      <p:sp>
        <p:nvSpPr>
          <p:cNvPr id="71693" name="Linie 14"/>
          <p:cNvSpPr>
            <a:spLocks noChangeShapeType="1"/>
          </p:cNvSpPr>
          <p:nvPr/>
        </p:nvSpPr>
        <p:spPr bwMode="auto">
          <a:xfrm>
            <a:off x="6804025" y="3357563"/>
            <a:ext cx="0" cy="2303462"/>
          </a:xfrm>
          <a:prstGeom prst="line">
            <a:avLst/>
          </a:prstGeom>
          <a:noFill/>
          <a:ln w="28575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Textfeld 15"/>
          <p:cNvSpPr txBox="1">
            <a:spLocks noChangeArrowheads="1"/>
          </p:cNvSpPr>
          <p:nvPr/>
        </p:nvSpPr>
        <p:spPr bwMode="auto">
          <a:xfrm>
            <a:off x="2195513" y="3429000"/>
            <a:ext cx="20081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250 Hz Poissonian</a:t>
            </a:r>
          </a:p>
          <a:p>
            <a:pPr eaLnBrk="1" hangingPunct="1"/>
            <a:r>
              <a:rPr lang="de-DE" sz="1200"/>
              <a:t>100 Hz PMT afterpulses</a:t>
            </a:r>
          </a:p>
          <a:p>
            <a:pPr eaLnBrk="1" hangingPunct="1"/>
            <a:r>
              <a:rPr lang="de-DE" sz="1200"/>
              <a:t>190 Hz „glass radioactivity“</a:t>
            </a:r>
          </a:p>
        </p:txBody>
      </p:sp>
      <p:sp>
        <p:nvSpPr>
          <p:cNvPr id="71695" name="Textfeld 16"/>
          <p:cNvSpPr txBox="1">
            <a:spLocks noChangeArrowheads="1"/>
          </p:cNvSpPr>
          <p:nvPr/>
        </p:nvSpPr>
        <p:spPr bwMode="auto">
          <a:xfrm>
            <a:off x="6227763" y="4868863"/>
            <a:ext cx="1163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with deadtime:</a:t>
            </a:r>
          </a:p>
          <a:p>
            <a:pPr eaLnBrk="1" hangingPunct="1"/>
            <a:r>
              <a:rPr lang="de-DE" sz="1200"/>
              <a:t>285 </a:t>
            </a:r>
            <a:r>
              <a:rPr lang="de-DE" sz="1200">
                <a:sym typeface="Symbol" pitchFamily="18" charset="2"/>
              </a:rPr>
              <a:t></a:t>
            </a:r>
            <a:r>
              <a:rPr lang="de-DE" sz="1200"/>
              <a:t> 26 Hz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de-DE" smtClean="0"/>
              <a:t>Atmospheric muon influence</a:t>
            </a:r>
          </a:p>
        </p:txBody>
      </p:sp>
      <p:pic>
        <p:nvPicPr>
          <p:cNvPr id="72707" name="Bild 4" descr="rate_30-20-Rhubar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0" r="10420"/>
          <a:stretch>
            <a:fillRect/>
          </a:stretch>
        </p:blipFill>
        <p:spPr bwMode="auto">
          <a:xfrm>
            <a:off x="0" y="2205038"/>
            <a:ext cx="4427538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Bild 5" descr="muon_influenc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4"/>
          <a:stretch>
            <a:fillRect/>
          </a:stretch>
        </p:blipFill>
        <p:spPr bwMode="auto">
          <a:xfrm>
            <a:off x="4284663" y="2205038"/>
            <a:ext cx="4859337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feld 6"/>
          <p:cNvSpPr txBox="1">
            <a:spLocks noChangeArrowheads="1"/>
          </p:cNvSpPr>
          <p:nvPr/>
        </p:nvSpPr>
        <p:spPr bwMode="auto">
          <a:xfrm>
            <a:off x="611188" y="1557338"/>
            <a:ext cx="323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seasonal change of noise rate</a:t>
            </a:r>
          </a:p>
          <a:p>
            <a:pPr eaLnBrk="1" hangingPunct="1"/>
            <a:r>
              <a:rPr lang="de-DE"/>
              <a:t>due to atmospheric pressure </a:t>
            </a:r>
          </a:p>
        </p:txBody>
      </p:sp>
      <p:sp>
        <p:nvSpPr>
          <p:cNvPr id="72710" name="Textfeld 7"/>
          <p:cNvSpPr txBox="1">
            <a:spLocks noChangeArrowheads="1"/>
          </p:cNvSpPr>
          <p:nvPr/>
        </p:nvSpPr>
        <p:spPr bwMode="auto">
          <a:xfrm>
            <a:off x="646113" y="44767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„typical DOM“</a:t>
            </a:r>
          </a:p>
        </p:txBody>
      </p:sp>
      <p:sp>
        <p:nvSpPr>
          <p:cNvPr id="72711" name="Textfeld 8"/>
          <p:cNvSpPr txBox="1">
            <a:spLocks noChangeArrowheads="1"/>
          </p:cNvSpPr>
          <p:nvPr/>
        </p:nvSpPr>
        <p:spPr bwMode="auto">
          <a:xfrm>
            <a:off x="4572000" y="1628775"/>
            <a:ext cx="398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atmospheric muon contribution (~5%)</a:t>
            </a:r>
          </a:p>
        </p:txBody>
      </p:sp>
      <p:sp>
        <p:nvSpPr>
          <p:cNvPr id="72712" name="Textfeld 9"/>
          <p:cNvSpPr txBox="1">
            <a:spLocks noChangeArrowheads="1"/>
          </p:cNvSpPr>
          <p:nvPr/>
        </p:nvSpPr>
        <p:spPr bwMode="auto">
          <a:xfrm>
            <a:off x="468313" y="5661025"/>
            <a:ext cx="789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can be corrected for by subtracting hits associated to a muon track from 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50900"/>
          </a:xfrm>
        </p:spPr>
        <p:txBody>
          <a:bodyPr/>
          <a:lstStyle/>
          <a:p>
            <a:pPr eaLnBrk="1" hangingPunct="1"/>
            <a:r>
              <a:rPr lang="de-DE" smtClean="0"/>
              <a:t>Significance distribution</a:t>
            </a:r>
          </a:p>
        </p:txBody>
      </p:sp>
      <p:pic>
        <p:nvPicPr>
          <p:cNvPr id="73731" name="Bild 4" descr="significance_vs_mu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2481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feld 5"/>
          <p:cNvSpPr txBox="1">
            <a:spLocks noChangeArrowheads="1"/>
          </p:cNvSpPr>
          <p:nvPr/>
        </p:nvSpPr>
        <p:spPr bwMode="auto">
          <a:xfrm>
            <a:off x="5364163" y="2205038"/>
            <a:ext cx="2555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/>
              <a:t>dependence on muon rate</a:t>
            </a:r>
          </a:p>
          <a:p>
            <a:pPr eaLnBrk="1" hangingPunct="1"/>
            <a:r>
              <a:rPr lang="de-DE" sz="1600"/>
              <a:t>(AMANDA data)</a:t>
            </a:r>
          </a:p>
        </p:txBody>
      </p:sp>
      <p:pic>
        <p:nvPicPr>
          <p:cNvPr id="73733" name="Bild 6" descr="significance_histogram_ic22+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3"/>
          <a:stretch>
            <a:fillRect/>
          </a:stretch>
        </p:blipFill>
        <p:spPr bwMode="auto">
          <a:xfrm>
            <a:off x="0" y="1844675"/>
            <a:ext cx="48260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feld 7"/>
          <p:cNvSpPr txBox="1">
            <a:spLocks noChangeArrowheads="1"/>
          </p:cNvSpPr>
          <p:nvPr/>
        </p:nvSpPr>
        <p:spPr bwMode="auto">
          <a:xfrm>
            <a:off x="468313" y="5876925"/>
            <a:ext cx="71294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/>
              <a:t>Observation:</a:t>
            </a:r>
            <a:r>
              <a:rPr lang="de-DE"/>
              <a:t> 		width ~ 1.37  while</a:t>
            </a:r>
            <a:r>
              <a:rPr lang="de-DE">
                <a:sym typeface="Symbol" pitchFamily="18" charset="2"/>
              </a:rPr>
              <a:t> </a:t>
            </a:r>
            <a:r>
              <a:rPr lang="de-DE"/>
              <a:t>unit width is expected</a:t>
            </a:r>
          </a:p>
          <a:p>
            <a:pPr eaLnBrk="1" hangingPunct="1"/>
            <a:r>
              <a:rPr lang="de-DE" b="1"/>
              <a:t>Most probable reason:</a:t>
            </a:r>
            <a:r>
              <a:rPr lang="de-DE"/>
              <a:t>    fluctuations from atmospheric muons</a:t>
            </a:r>
          </a:p>
        </p:txBody>
      </p:sp>
      <p:sp>
        <p:nvSpPr>
          <p:cNvPr id="73735" name="Linie 8"/>
          <p:cNvSpPr>
            <a:spLocks noChangeShapeType="1"/>
          </p:cNvSpPr>
          <p:nvPr/>
        </p:nvSpPr>
        <p:spPr bwMode="auto">
          <a:xfrm flipH="1">
            <a:off x="3924300" y="4149725"/>
            <a:ext cx="431800" cy="64770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6" name="Textfeld 9"/>
          <p:cNvSpPr txBox="1">
            <a:spLocks noChangeArrowheads="1"/>
          </p:cNvSpPr>
          <p:nvPr/>
        </p:nvSpPr>
        <p:spPr bwMode="auto">
          <a:xfrm>
            <a:off x="3419475" y="3813175"/>
            <a:ext cx="12223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accent2"/>
                </a:solidFill>
              </a:rPr>
              <a:t>flasher light</a:t>
            </a:r>
          </a:p>
          <a:p>
            <a:pPr eaLnBrk="1" hangingPunct="1"/>
            <a:r>
              <a:rPr lang="de-DE" sz="1600">
                <a:solidFill>
                  <a:schemeClr val="accent2"/>
                </a:solidFill>
              </a:rPr>
              <a:t>in detector</a:t>
            </a:r>
          </a:p>
        </p:txBody>
      </p:sp>
      <p:sp>
        <p:nvSpPr>
          <p:cNvPr id="73737" name="Textfeld 11"/>
          <p:cNvSpPr txBox="1">
            <a:spLocks noChangeArrowheads="1"/>
          </p:cNvSpPr>
          <p:nvPr/>
        </p:nvSpPr>
        <p:spPr bwMode="auto">
          <a:xfrm>
            <a:off x="950913" y="12160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73738" name="Objekt 12"/>
          <p:cNvGraphicFramePr>
            <a:graphicFrameLocks noGrp="1" noChangeAspect="1"/>
          </p:cNvGraphicFramePr>
          <p:nvPr>
            <p:ph idx="1"/>
          </p:nvPr>
        </p:nvGraphicFramePr>
        <p:xfrm>
          <a:off x="2627313" y="1181100"/>
          <a:ext cx="3671887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7" name="Formel" r:id="rId6" imgW="2552700" imgH="444500" progId="Equation.3">
                  <p:embed/>
                </p:oleObj>
              </mc:Choice>
              <mc:Fallback>
                <p:oleObj name="Formel" r:id="rId6" imgW="2552700" imgH="44450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181100"/>
                        <a:ext cx="3671887" cy="6397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xmlns:a14="http://schemas.microsoft.com/office/drawing/2010/main" val="FF9900" mc:Ignorable="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 mc:Ignorable="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 mc:Ignorable="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de-DE" smtClean="0"/>
              <a:t>Expected significance</a:t>
            </a:r>
          </a:p>
        </p:txBody>
      </p:sp>
      <p:pic>
        <p:nvPicPr>
          <p:cNvPr id="74755" name="Bild 4" descr="significance_vs_distance_05s_revis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1" b="2866"/>
          <a:stretch>
            <a:fillRect/>
          </a:stretch>
        </p:blipFill>
        <p:spPr bwMode="auto">
          <a:xfrm>
            <a:off x="0" y="1557338"/>
            <a:ext cx="6980238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feld 5"/>
          <p:cNvSpPr txBox="1">
            <a:spLocks noChangeArrowheads="1"/>
          </p:cNvSpPr>
          <p:nvPr/>
        </p:nvSpPr>
        <p:spPr bwMode="auto">
          <a:xfrm>
            <a:off x="468313" y="6237288"/>
            <a:ext cx="788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depends on detection technique as well as model and neutrino properties …</a:t>
            </a:r>
          </a:p>
        </p:txBody>
      </p:sp>
      <p:sp>
        <p:nvSpPr>
          <p:cNvPr id="74757" name="Textfeld 6"/>
          <p:cNvSpPr txBox="1">
            <a:spLocks noChangeArrowheads="1"/>
          </p:cNvSpPr>
          <p:nvPr/>
        </p:nvSpPr>
        <p:spPr bwMode="auto">
          <a:xfrm>
            <a:off x="6588125" y="2057400"/>
            <a:ext cx="24114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de-DE">
                <a:sym typeface="Symbol" pitchFamily="18" charset="2"/>
              </a:rPr>
              <a:t></a:t>
            </a:r>
            <a:r>
              <a:rPr lang="de-DE"/>
              <a:t> &gt; 25 in Galaxy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>
                <a:sym typeface="Symbol" pitchFamily="18" charset="2"/>
              </a:rPr>
              <a:t></a:t>
            </a:r>
            <a:r>
              <a:rPr lang="de-DE"/>
              <a:t> ~ 3-10 in Magellanic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/>
              <a:t>	clouds</a:t>
            </a:r>
          </a:p>
        </p:txBody>
      </p:sp>
      <p:sp>
        <p:nvSpPr>
          <p:cNvPr id="74758" name="Textfeld 7"/>
          <p:cNvSpPr txBox="1">
            <a:spLocks noChangeArrowheads="1"/>
          </p:cNvSpPr>
          <p:nvPr/>
        </p:nvSpPr>
        <p:spPr bwMode="auto">
          <a:xfrm rot="-5400000">
            <a:off x="358775" y="2673350"/>
            <a:ext cx="296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ym typeface="Symbol" pitchFamily="18" charset="2"/>
              </a:rPr>
              <a:t></a:t>
            </a:r>
          </a:p>
        </p:txBody>
      </p:sp>
      <p:sp>
        <p:nvSpPr>
          <p:cNvPr id="74759" name="Textfeld 8"/>
          <p:cNvSpPr txBox="1">
            <a:spLocks noChangeArrowheads="1"/>
          </p:cNvSpPr>
          <p:nvPr/>
        </p:nvSpPr>
        <p:spPr bwMode="auto">
          <a:xfrm>
            <a:off x="7451725" y="836613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93775"/>
          </a:xfrm>
        </p:spPr>
        <p:txBody>
          <a:bodyPr/>
          <a:lstStyle/>
          <a:p>
            <a:pPr eaLnBrk="1" hangingPunct="1"/>
            <a:r>
              <a:rPr lang="de-DE" smtClean="0"/>
              <a:t>Expected rate distribution </a:t>
            </a:r>
          </a:p>
        </p:txBody>
      </p:sp>
      <p:pic>
        <p:nvPicPr>
          <p:cNvPr id="75779" name="Bild 4" descr="Fig9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9" r="4265"/>
          <a:stretch>
            <a:fillRect/>
          </a:stretch>
        </p:blipFill>
        <p:spPr bwMode="auto">
          <a:xfrm>
            <a:off x="323850" y="1484313"/>
            <a:ext cx="67691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feld 5"/>
          <p:cNvSpPr txBox="1">
            <a:spLocks noChangeArrowheads="1"/>
          </p:cNvSpPr>
          <p:nvPr/>
        </p:nvSpPr>
        <p:spPr bwMode="auto">
          <a:xfrm>
            <a:off x="1042988" y="908050"/>
            <a:ext cx="735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Lawrence Livermore model, 10 kpc distance (~ distance to center)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IceCube Monte Carlo with time dependent energy spectra incorporated</a:t>
            </a:r>
          </a:p>
        </p:txBody>
      </p:sp>
      <p:sp>
        <p:nvSpPr>
          <p:cNvPr id="75781" name="Textfeld 6"/>
          <p:cNvSpPr txBox="1">
            <a:spLocks noChangeArrowheads="1"/>
          </p:cNvSpPr>
          <p:nvPr/>
        </p:nvSpPr>
        <p:spPr bwMode="auto">
          <a:xfrm>
            <a:off x="4500563" y="2276475"/>
            <a:ext cx="2774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normal neutrino hierarchy</a:t>
            </a:r>
          </a:p>
        </p:txBody>
      </p:sp>
      <p:sp>
        <p:nvSpPr>
          <p:cNvPr id="75782" name="Textfeld 7"/>
          <p:cNvSpPr txBox="1">
            <a:spLocks noChangeArrowheads="1"/>
          </p:cNvSpPr>
          <p:nvPr/>
        </p:nvSpPr>
        <p:spPr bwMode="auto">
          <a:xfrm>
            <a:off x="4500563" y="2565400"/>
            <a:ext cx="288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inverted neutrino hierarchy</a:t>
            </a:r>
          </a:p>
        </p:txBody>
      </p:sp>
      <p:sp>
        <p:nvSpPr>
          <p:cNvPr id="75783" name="Textfeld 8"/>
          <p:cNvSpPr txBox="1">
            <a:spLocks noChangeArrowheads="1"/>
          </p:cNvSpPr>
          <p:nvPr/>
        </p:nvSpPr>
        <p:spPr bwMode="auto">
          <a:xfrm>
            <a:off x="755650" y="6165850"/>
            <a:ext cx="706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clear differences in model shapes for normal and inverted hierarchy!</a:t>
            </a:r>
          </a:p>
        </p:txBody>
      </p:sp>
      <p:sp>
        <p:nvSpPr>
          <p:cNvPr id="75784" name="Textfeld 9"/>
          <p:cNvSpPr txBox="1">
            <a:spLocks noChangeArrowheads="1"/>
          </p:cNvSpPr>
          <p:nvPr/>
        </p:nvSpPr>
        <p:spPr bwMode="auto">
          <a:xfrm>
            <a:off x="7143750" y="3471863"/>
            <a:ext cx="19034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Totani et al. </a:t>
            </a:r>
          </a:p>
          <a:p>
            <a:pPr eaLnBrk="1" hangingPunct="1"/>
            <a:r>
              <a:rPr lang="de-DE" sz="1600">
                <a:solidFill>
                  <a:schemeClr val="hlink"/>
                </a:solidFill>
              </a:rPr>
              <a:t>Astrop. Phys. 496, </a:t>
            </a:r>
          </a:p>
          <a:p>
            <a:pPr eaLnBrk="1" hangingPunct="1"/>
            <a:r>
              <a:rPr lang="de-DE" sz="1600">
                <a:solidFill>
                  <a:schemeClr val="hlink"/>
                </a:solidFill>
              </a:rPr>
              <a:t>216 (1998)</a:t>
            </a:r>
          </a:p>
        </p:txBody>
      </p:sp>
      <p:sp>
        <p:nvSpPr>
          <p:cNvPr id="75785" name="Textfeld 10"/>
          <p:cNvSpPr txBox="1">
            <a:spLocks noChangeArrowheads="1"/>
          </p:cNvSpPr>
          <p:nvPr/>
        </p:nvSpPr>
        <p:spPr bwMode="auto">
          <a:xfrm>
            <a:off x="4911725" y="3952875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pPr eaLnBrk="1" hangingPunct="1"/>
            <a:r>
              <a:rPr lang="de-DE" smtClean="0"/>
              <a:t>Onset of neutrino production</a:t>
            </a:r>
          </a:p>
        </p:txBody>
      </p:sp>
      <p:pic>
        <p:nvPicPr>
          <p:cNvPr id="76803" name="Bild 4" descr="Fig1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3" r="9979"/>
          <a:stretch>
            <a:fillRect/>
          </a:stretch>
        </p:blipFill>
        <p:spPr bwMode="auto">
          <a:xfrm>
            <a:off x="179388" y="2133600"/>
            <a:ext cx="41402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Bild 5" descr="Fig11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1" r="6155"/>
          <a:stretch>
            <a:fillRect/>
          </a:stretch>
        </p:blipFill>
        <p:spPr bwMode="auto">
          <a:xfrm>
            <a:off x="4500563" y="2060575"/>
            <a:ext cx="43942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feld 6"/>
          <p:cNvSpPr txBox="1">
            <a:spLocks noChangeArrowheads="1"/>
          </p:cNvSpPr>
          <p:nvPr/>
        </p:nvSpPr>
        <p:spPr bwMode="auto">
          <a:xfrm>
            <a:off x="5724525" y="981075"/>
            <a:ext cx="243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„deleptonization peak“</a:t>
            </a:r>
          </a:p>
        </p:txBody>
      </p:sp>
      <p:sp>
        <p:nvSpPr>
          <p:cNvPr id="76806" name="Textfeld 7"/>
          <p:cNvSpPr txBox="1">
            <a:spLocks noChangeArrowheads="1"/>
          </p:cNvSpPr>
          <p:nvPr/>
        </p:nvSpPr>
        <p:spPr bwMode="auto">
          <a:xfrm>
            <a:off x="1403350" y="5734050"/>
            <a:ext cx="6356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very much dependent on neutrino properties and oscillations 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  <a:sym typeface="Symbol" pitchFamily="18" charset="2"/>
              </a:rPr>
              <a:t> </a:t>
            </a:r>
            <a:r>
              <a:rPr lang="de-DE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difficult to observe … </a:t>
            </a:r>
          </a:p>
          <a:p>
            <a:pPr eaLnBrk="1" hangingPunct="1"/>
            <a:endParaRPr lang="de-DE">
              <a:solidFill>
                <a:srgbClr xmlns:mc="http://schemas.openxmlformats.org/markup-compatibility/2006" xmlns:a14="http://schemas.microsoft.com/office/drawing/2010/main" val="333399" mc:Ignorable=""/>
              </a:solidFill>
            </a:endParaRPr>
          </a:p>
        </p:txBody>
      </p:sp>
      <p:sp>
        <p:nvSpPr>
          <p:cNvPr id="76807" name="Textfeld 8"/>
          <p:cNvSpPr txBox="1">
            <a:spLocks noChangeArrowheads="1"/>
          </p:cNvSpPr>
          <p:nvPr/>
        </p:nvSpPr>
        <p:spPr bwMode="auto">
          <a:xfrm>
            <a:off x="900113" y="1844675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no background, only </a:t>
            </a:r>
            <a:r>
              <a:rPr lang="de-DE">
                <a:sym typeface="Symbol" pitchFamily="18" charset="2"/>
              </a:rPr>
              <a:t></a:t>
            </a:r>
            <a:r>
              <a:rPr lang="de-DE" baseline="-25000">
                <a:sym typeface="Symbol" pitchFamily="18" charset="2"/>
              </a:rPr>
              <a:t>e</a:t>
            </a:r>
          </a:p>
        </p:txBody>
      </p:sp>
      <p:sp>
        <p:nvSpPr>
          <p:cNvPr id="76808" name="Textfeld 9"/>
          <p:cNvSpPr txBox="1">
            <a:spLocks noChangeArrowheads="1"/>
          </p:cNvSpPr>
          <p:nvPr/>
        </p:nvSpPr>
        <p:spPr bwMode="auto">
          <a:xfrm>
            <a:off x="5580063" y="1844675"/>
            <a:ext cx="2678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with backgrounds, all </a:t>
            </a:r>
            <a:r>
              <a:rPr lang="de-DE">
                <a:sym typeface="Symbol" pitchFamily="18" charset="2"/>
              </a:rPr>
              <a:t>‘s</a:t>
            </a:r>
          </a:p>
        </p:txBody>
      </p:sp>
      <p:sp>
        <p:nvSpPr>
          <p:cNvPr id="76809" name="Linie 10"/>
          <p:cNvSpPr>
            <a:spLocks noChangeShapeType="1"/>
          </p:cNvSpPr>
          <p:nvPr/>
        </p:nvSpPr>
        <p:spPr bwMode="auto">
          <a:xfrm>
            <a:off x="1331913" y="4365625"/>
            <a:ext cx="1223962" cy="358775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CC66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Textfeld 11"/>
          <p:cNvSpPr txBox="1">
            <a:spLocks noChangeArrowheads="1"/>
          </p:cNvSpPr>
          <p:nvPr/>
        </p:nvSpPr>
        <p:spPr bwMode="auto">
          <a:xfrm>
            <a:off x="684213" y="4076700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normal hierarchy</a:t>
            </a:r>
          </a:p>
        </p:txBody>
      </p:sp>
      <p:sp>
        <p:nvSpPr>
          <p:cNvPr id="76811" name="Textfeld 12"/>
          <p:cNvSpPr txBox="1">
            <a:spLocks noChangeArrowheads="1"/>
          </p:cNvSpPr>
          <p:nvPr/>
        </p:nvSpPr>
        <p:spPr bwMode="auto">
          <a:xfrm>
            <a:off x="611188" y="3716338"/>
            <a:ext cx="1592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inverted hierarchy</a:t>
            </a:r>
          </a:p>
        </p:txBody>
      </p:sp>
      <p:sp>
        <p:nvSpPr>
          <p:cNvPr id="76812" name="Linie 13"/>
          <p:cNvSpPr>
            <a:spLocks noChangeShapeType="1"/>
          </p:cNvSpPr>
          <p:nvPr/>
        </p:nvSpPr>
        <p:spPr bwMode="auto">
          <a:xfrm>
            <a:off x="2195513" y="3933825"/>
            <a:ext cx="215900" cy="215900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CC66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3" name="Rechteck 14"/>
          <p:cNvSpPr>
            <a:spLocks noChangeArrowheads="1"/>
          </p:cNvSpPr>
          <p:nvPr/>
        </p:nvSpPr>
        <p:spPr bwMode="auto">
          <a:xfrm>
            <a:off x="2700338" y="2708275"/>
            <a:ext cx="1366837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Textfeld 15"/>
          <p:cNvSpPr txBox="1">
            <a:spLocks noChangeArrowheads="1"/>
          </p:cNvSpPr>
          <p:nvPr/>
        </p:nvSpPr>
        <p:spPr bwMode="auto">
          <a:xfrm>
            <a:off x="4338638" y="6521450"/>
            <a:ext cx="4805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Kachelriess et al., Phys. Rev. D 71, 063003  (2005)</a:t>
            </a:r>
          </a:p>
        </p:txBody>
      </p:sp>
      <p:sp>
        <p:nvSpPr>
          <p:cNvPr id="76815" name="Textfeld 16"/>
          <p:cNvSpPr txBox="1">
            <a:spLocks noChangeArrowheads="1"/>
          </p:cNvSpPr>
          <p:nvPr/>
        </p:nvSpPr>
        <p:spPr bwMode="auto">
          <a:xfrm>
            <a:off x="5148263" y="32131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hteck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863600"/>
          </a:xfrm>
        </p:spPr>
        <p:txBody>
          <a:bodyPr/>
          <a:lstStyle/>
          <a:p>
            <a:pPr eaLnBrk="1" hangingPunct="1"/>
            <a:r>
              <a:rPr lang="de-DE" smtClean="0"/>
              <a:t>Rates are very model dependent!</a:t>
            </a:r>
          </a:p>
        </p:txBody>
      </p:sp>
      <p:pic>
        <p:nvPicPr>
          <p:cNvPr id="77827" name="Bild 4" descr="Fig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2" r="9033"/>
          <a:stretch>
            <a:fillRect/>
          </a:stretch>
        </p:blipFill>
        <p:spPr bwMode="auto">
          <a:xfrm>
            <a:off x="1116013" y="1412875"/>
            <a:ext cx="62658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feld 5"/>
          <p:cNvSpPr txBox="1">
            <a:spLocks noChangeArrowheads="1"/>
          </p:cNvSpPr>
          <p:nvPr/>
        </p:nvSpPr>
        <p:spPr bwMode="auto">
          <a:xfrm>
            <a:off x="6659563" y="2276475"/>
            <a:ext cx="1847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15 solar masses</a:t>
            </a:r>
          </a:p>
        </p:txBody>
      </p:sp>
      <p:sp>
        <p:nvSpPr>
          <p:cNvPr id="77829" name="Textfeld 6"/>
          <p:cNvSpPr txBox="1">
            <a:spLocks noChangeArrowheads="1"/>
          </p:cNvSpPr>
          <p:nvPr/>
        </p:nvSpPr>
        <p:spPr bwMode="auto">
          <a:xfrm>
            <a:off x="6659563" y="2708275"/>
            <a:ext cx="19113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8.8 solar masses</a:t>
            </a:r>
          </a:p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no iron core</a:t>
            </a:r>
          </a:p>
        </p:txBody>
      </p:sp>
      <p:sp>
        <p:nvSpPr>
          <p:cNvPr id="77830" name="Textfeld 7"/>
          <p:cNvSpPr txBox="1">
            <a:spLocks noChangeArrowheads="1"/>
          </p:cNvSpPr>
          <p:nvPr/>
        </p:nvSpPr>
        <p:spPr bwMode="auto">
          <a:xfrm>
            <a:off x="1476375" y="1196975"/>
            <a:ext cx="633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… only two models available that make long term predictions</a:t>
            </a:r>
          </a:p>
        </p:txBody>
      </p:sp>
      <p:sp>
        <p:nvSpPr>
          <p:cNvPr id="77831" name="Linie 8"/>
          <p:cNvSpPr>
            <a:spLocks noChangeShapeType="1"/>
          </p:cNvSpPr>
          <p:nvPr/>
        </p:nvSpPr>
        <p:spPr bwMode="auto">
          <a:xfrm flipV="1">
            <a:off x="179388" y="5661025"/>
            <a:ext cx="1441450" cy="0"/>
          </a:xfrm>
          <a:prstGeom prst="line">
            <a:avLst/>
          </a:prstGeom>
          <a:noFill/>
          <a:ln w="38100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2" name="Textfeld 9"/>
          <p:cNvSpPr txBox="1">
            <a:spLocks noChangeArrowheads="1"/>
          </p:cNvSpPr>
          <p:nvPr/>
        </p:nvSpPr>
        <p:spPr bwMode="auto">
          <a:xfrm>
            <a:off x="107950" y="5661025"/>
            <a:ext cx="1639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 b="1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background level</a:t>
            </a:r>
          </a:p>
        </p:txBody>
      </p:sp>
      <p:sp>
        <p:nvSpPr>
          <p:cNvPr id="77833" name="Textfeld 10"/>
          <p:cNvSpPr txBox="1">
            <a:spLocks noChangeArrowheads="1"/>
          </p:cNvSpPr>
          <p:nvPr/>
        </p:nvSpPr>
        <p:spPr bwMode="auto">
          <a:xfrm>
            <a:off x="3995738" y="6521450"/>
            <a:ext cx="4930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Hüdepohl et al., Phys. Rev. Lett. 104, 251101 (2010)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hteck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/>
          <a:lstStyle/>
          <a:p>
            <a:pPr eaLnBrk="1" hangingPunct="1"/>
            <a:r>
              <a:rPr lang="de-DE" smtClean="0"/>
              <a:t>Supernova Progenitors candidates in Milky Way</a:t>
            </a:r>
          </a:p>
        </p:txBody>
      </p:sp>
      <p:pic>
        <p:nvPicPr>
          <p:cNvPr id="78851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897437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" name="Bild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11438"/>
            <a:ext cx="4284662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Textfeld 7"/>
          <p:cNvSpPr txBox="1">
            <a:spLocks noChangeArrowheads="1"/>
          </p:cNvSpPr>
          <p:nvPr/>
        </p:nvSpPr>
        <p:spPr bwMode="auto">
          <a:xfrm>
            <a:off x="5219700" y="2349500"/>
            <a:ext cx="3386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probability distribution for SN progenitors</a:t>
            </a:r>
          </a:p>
        </p:txBody>
      </p:sp>
      <p:sp>
        <p:nvSpPr>
          <p:cNvPr id="78854" name="Rechteck 8"/>
          <p:cNvSpPr>
            <a:spLocks noChangeArrowheads="1"/>
          </p:cNvSpPr>
          <p:nvPr/>
        </p:nvSpPr>
        <p:spPr bwMode="auto">
          <a:xfrm>
            <a:off x="5076825" y="6308725"/>
            <a:ext cx="3743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400" i="1">
                <a:solidFill>
                  <a:schemeClr val="hlink"/>
                </a:solidFill>
              </a:rPr>
              <a:t>PR D80:123017,2009 Ahlers, Mertsch Sarkar</a:t>
            </a:r>
          </a:p>
        </p:txBody>
      </p:sp>
      <p:sp>
        <p:nvSpPr>
          <p:cNvPr id="78855" name="Textfeld 9"/>
          <p:cNvSpPr txBox="1">
            <a:spLocks noChangeArrowheads="1"/>
          </p:cNvSpPr>
          <p:nvPr/>
        </p:nvSpPr>
        <p:spPr bwMode="auto">
          <a:xfrm>
            <a:off x="611188" y="1628775"/>
            <a:ext cx="520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unclear how candidates follow star distribution … </a:t>
            </a:r>
          </a:p>
        </p:txBody>
      </p:sp>
      <p:sp>
        <p:nvSpPr>
          <p:cNvPr id="78856" name="Linie 10"/>
          <p:cNvSpPr>
            <a:spLocks noChangeShapeType="1"/>
          </p:cNvSpPr>
          <p:nvPr/>
        </p:nvSpPr>
        <p:spPr bwMode="auto">
          <a:xfrm>
            <a:off x="6516688" y="2924175"/>
            <a:ext cx="0" cy="3240088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Linie 11"/>
          <p:cNvSpPr>
            <a:spLocks noChangeShapeType="1"/>
          </p:cNvSpPr>
          <p:nvPr/>
        </p:nvSpPr>
        <p:spPr bwMode="auto">
          <a:xfrm>
            <a:off x="8027988" y="2781300"/>
            <a:ext cx="0" cy="3240088"/>
          </a:xfrm>
          <a:prstGeom prst="line">
            <a:avLst/>
          </a:prstGeom>
          <a:noFill/>
          <a:ln w="9525">
            <a:solidFill>
              <a:srgbClr xmlns:mc="http://schemas.openxmlformats.org/markup-compatibility/2006" xmlns:a14="http://schemas.microsoft.com/office/drawing/2010/main" val="FF9900" mc:Ignorable="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8" name="Textfeld 12"/>
          <p:cNvSpPr txBox="1">
            <a:spLocks noChangeArrowheads="1"/>
          </p:cNvSpPr>
          <p:nvPr/>
        </p:nvSpPr>
        <p:spPr bwMode="auto">
          <a:xfrm>
            <a:off x="8080375" y="3521075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CC66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25 kpc</a:t>
            </a:r>
          </a:p>
        </p:txBody>
      </p:sp>
      <p:sp>
        <p:nvSpPr>
          <p:cNvPr id="78859" name="Textfeld 13"/>
          <p:cNvSpPr txBox="1">
            <a:spLocks noChangeArrowheads="1"/>
          </p:cNvSpPr>
          <p:nvPr/>
        </p:nvSpPr>
        <p:spPr bwMode="auto">
          <a:xfrm>
            <a:off x="6156325" y="5084763"/>
            <a:ext cx="85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CC66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xmlns:mc="http://schemas.openxmlformats.org/markup-compatibility/2006" xmlns:a14="http://schemas.microsoft.com/office/drawing/2010/main" val="CC6600" mc:Ignorable=""/>
                </a:solidFill>
              </a:rPr>
              <a:t>10 kpc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… more on noise</a:t>
            </a:r>
          </a:p>
        </p:txBody>
      </p:sp>
      <p:pic>
        <p:nvPicPr>
          <p:cNvPr id="79875" name="Bild 4" descr="rateaver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7" r="12909"/>
          <a:stretch>
            <a:fillRect/>
          </a:stretch>
        </p:blipFill>
        <p:spPr bwMode="auto">
          <a:xfrm>
            <a:off x="4608513" y="2276475"/>
            <a:ext cx="453548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Bild 5" descr="Noisevste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92" r="13869"/>
          <a:stretch>
            <a:fillRect/>
          </a:stretch>
        </p:blipFill>
        <p:spPr bwMode="auto">
          <a:xfrm>
            <a:off x="0" y="2420938"/>
            <a:ext cx="464343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feld 6"/>
          <p:cNvSpPr txBox="1">
            <a:spLocks noChangeArrowheads="1"/>
          </p:cNvSpPr>
          <p:nvPr/>
        </p:nvSpPr>
        <p:spPr bwMode="auto">
          <a:xfrm>
            <a:off x="592138" y="2008188"/>
            <a:ext cx="344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temperature dependence of rate</a:t>
            </a:r>
          </a:p>
        </p:txBody>
      </p:sp>
      <p:sp>
        <p:nvSpPr>
          <p:cNvPr id="79878" name="Textfeld 7"/>
          <p:cNvSpPr txBox="1">
            <a:spLocks noChangeArrowheads="1"/>
          </p:cNvSpPr>
          <p:nvPr/>
        </p:nvSpPr>
        <p:spPr bwMode="auto">
          <a:xfrm>
            <a:off x="611188" y="4652963"/>
            <a:ext cx="1752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Poissonian contribution</a:t>
            </a:r>
          </a:p>
        </p:txBody>
      </p:sp>
      <p:sp>
        <p:nvSpPr>
          <p:cNvPr id="79879" name="Textfeld 8"/>
          <p:cNvSpPr txBox="1">
            <a:spLocks noChangeArrowheads="1"/>
          </p:cNvSpPr>
          <p:nvPr/>
        </p:nvSpPr>
        <p:spPr bwMode="auto">
          <a:xfrm rot="1638077">
            <a:off x="903288" y="3125788"/>
            <a:ext cx="1685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/>
              <a:t>correlated contribution</a:t>
            </a:r>
          </a:p>
        </p:txBody>
      </p:sp>
      <p:sp>
        <p:nvSpPr>
          <p:cNvPr id="79880" name="Textfeld 9"/>
          <p:cNvSpPr txBox="1">
            <a:spLocks noChangeArrowheads="1"/>
          </p:cNvSpPr>
          <p:nvPr/>
        </p:nvSpPr>
        <p:spPr bwMode="auto">
          <a:xfrm>
            <a:off x="5292725" y="1989138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Mean rates of all DOMs</a:t>
            </a:r>
          </a:p>
        </p:txBody>
      </p:sp>
      <p:sp>
        <p:nvSpPr>
          <p:cNvPr id="79881" name="Textfeld 10"/>
          <p:cNvSpPr txBox="1">
            <a:spLocks noChangeArrowheads="1"/>
          </p:cNvSpPr>
          <p:nvPr/>
        </p:nvSpPr>
        <p:spPr bwMode="auto">
          <a:xfrm>
            <a:off x="5867400" y="5734050"/>
            <a:ext cx="1857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ym typeface="Symbol" pitchFamily="18" charset="2"/>
              </a:rPr>
              <a:t> very uniform !</a:t>
            </a:r>
            <a:endParaRPr lang="de-DE"/>
          </a:p>
        </p:txBody>
      </p:sp>
      <p:sp>
        <p:nvSpPr>
          <p:cNvPr id="79882" name="Textfeld 11"/>
          <p:cNvSpPr txBox="1">
            <a:spLocks noChangeArrowheads="1"/>
          </p:cNvSpPr>
          <p:nvPr/>
        </p:nvSpPr>
        <p:spPr bwMode="auto">
          <a:xfrm>
            <a:off x="663575" y="5897563"/>
            <a:ext cx="3105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fits with other measurements</a:t>
            </a:r>
          </a:p>
          <a:p>
            <a:pPr eaLnBrk="1" hangingPunct="1"/>
            <a:r>
              <a:rPr lang="de-DE"/>
              <a:t>and expectation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hteck 3"/>
          <p:cNvSpPr>
            <a:spLocks noChangeArrowheads="1"/>
          </p:cNvSpPr>
          <p:nvPr/>
        </p:nvSpPr>
        <p:spPr bwMode="auto">
          <a:xfrm>
            <a:off x="250825" y="1341438"/>
            <a:ext cx="4786313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  <a:t>Buoy:</a:t>
            </a:r>
            <a:b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buoyancy ~6400 N;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keeps string vertical to better than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20 m displacement at top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tabLst>
                <a:tab pos="509588" algn="l"/>
              </a:tabLst>
              <a:defRPr/>
            </a:pPr>
            <a:endParaRPr lang="en-US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  <a:t>Electro-optical-mechanical cable:</a:t>
            </a:r>
            <a:b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metal wires for power supply etc.;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optical fibers for data;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mechanical backbone of string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tabLst>
                <a:tab pos="509588" algn="l"/>
              </a:tabLst>
              <a:defRPr/>
            </a:pPr>
            <a:endParaRPr lang="en-US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r>
              <a:rPr lang="en-US" u="sng" dirty="0" err="1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  <a:t>Storeys</a:t>
            </a:r>
            <a: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  <a:t>:</a:t>
            </a:r>
            <a:b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3 optical modules per </a:t>
            </a:r>
            <a:r>
              <a:rPr lang="en-US" dirty="0" err="1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storey</a:t>
            </a: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titanium cylinder for electronics;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calibration devices (light, acoustics)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endParaRPr lang="en-US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  <a:t>Anchor:</a:t>
            </a:r>
            <a:br>
              <a:rPr lang="en-US" u="sng" dirty="0">
                <a:solidFill>
                  <a:srgbClr xmlns:mc="http://schemas.openxmlformats.org/markup-compatibility/2006" xmlns:a14="http://schemas.microsoft.com/office/drawing/2010/main" val="3333CC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deadweight to keep string at bottom;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−	release mechanism operated by</a:t>
            </a:r>
            <a:b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</a:br>
            <a:r>
              <a:rPr lang="en-US" dirty="0">
                <a:solidFill>
                  <a:srgbClr xmlns:mc="http://schemas.openxmlformats.org/markup-compatibility/2006" xmlns:a14="http://schemas.microsoft.com/office/drawing/2010/main" val="000000" mc:Ignorable=""/>
                </a:solidFill>
              </a:rPr>
              <a:t>	acoustic signal from surface</a:t>
            </a:r>
          </a:p>
          <a:p>
            <a:pPr marL="231775" indent="-231775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xmlns:mc="http://schemas.openxmlformats.org/markup-compatibility/2006" xmlns:a14="http://schemas.microsoft.com/office/drawing/2010/main" val="006600" mc:Ignorable=""/>
              </a:buClr>
              <a:buFontTx/>
              <a:buChar char="•"/>
              <a:tabLst>
                <a:tab pos="509588" algn="l"/>
              </a:tabLst>
              <a:defRPr/>
            </a:pPr>
            <a:endParaRPr lang="en-US" dirty="0">
              <a:solidFill>
                <a:srgbClr xmlns:mc="http://schemas.openxmlformats.org/markup-compatibility/2006" xmlns:a14="http://schemas.microsoft.com/office/drawing/2010/main" val="000000" mc:Ignorable=""/>
              </a:solidFill>
            </a:endParaRPr>
          </a:p>
        </p:txBody>
      </p:sp>
      <p:pic>
        <p:nvPicPr>
          <p:cNvPr id="9219" name="Bild 2" descr="antares_string_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9338" y="941388"/>
            <a:ext cx="3097212" cy="5916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xmlns:mc="http://schemas.openxmlformats.org/markup-compatibility/2006" val="808080" mc:Ignorable=""/>
                  </a:outerShdw>
                </a:effectLst>
              </a14:hiddenEffects>
            </a:ext>
          </a:extLst>
        </p:spPr>
      </p:pic>
      <p:sp>
        <p:nvSpPr>
          <p:cNvPr id="9220" name="Rechteck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7345362" cy="865187"/>
          </a:xfrm>
        </p:spPr>
        <p:txBody>
          <a:bodyPr/>
          <a:lstStyle/>
          <a:p>
            <a:pPr eaLnBrk="1" hangingPunct="1"/>
            <a:r>
              <a:rPr lang="en-US" smtClean="0"/>
              <a:t>ANTARES: Detector Strings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4427538" y="1125538"/>
            <a:ext cx="3168650" cy="431800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C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 flipV="1">
            <a:off x="4535488" y="2781300"/>
            <a:ext cx="3240087" cy="198438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C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4284663" y="4437063"/>
            <a:ext cx="1781175" cy="0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C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668838" y="6159500"/>
            <a:ext cx="2927350" cy="509588"/>
          </a:xfrm>
          <a:prstGeom prst="straightConnector1">
            <a:avLst/>
          </a:prstGeom>
          <a:ln>
            <a:solidFill>
              <a:srgbClr xmlns:mc="http://schemas.openxmlformats.org/markup-compatibility/2006" xmlns:a14="http://schemas.microsoft.com/office/drawing/2010/main" val="FFC000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417512"/>
          </a:xfrm>
        </p:spPr>
        <p:txBody>
          <a:bodyPr/>
          <a:lstStyle/>
          <a:p>
            <a:pPr eaLnBrk="1" hangingPunct="1"/>
            <a:r>
              <a:rPr lang="en-US" sz="3600" smtClean="0"/>
              <a:t>SN Neutrino Detectors</a:t>
            </a:r>
          </a:p>
        </p:txBody>
      </p:sp>
      <p:graphicFrame>
        <p:nvGraphicFramePr>
          <p:cNvPr id="13315" name="Gruppierung 3"/>
          <p:cNvGraphicFramePr>
            <a:graphicFrameLocks noGrp="1"/>
          </p:cNvGraphicFramePr>
          <p:nvPr/>
        </p:nvGraphicFramePr>
        <p:xfrm>
          <a:off x="323850" y="836613"/>
          <a:ext cx="8569325" cy="5205421"/>
        </p:xfrm>
        <a:graphic>
          <a:graphicData uri="http://schemas.openxmlformats.org/drawingml/2006/table">
            <a:tbl>
              <a:tblPr/>
              <a:tblGrid>
                <a:gridCol w="1477963"/>
                <a:gridCol w="1398587"/>
                <a:gridCol w="1155700"/>
                <a:gridCol w="1152525"/>
                <a:gridCol w="1439863"/>
                <a:gridCol w="1944687"/>
              </a:tblGrid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Detector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Type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Location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 (ton)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Events @ 8kpc 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Status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Super-K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32000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 (SK IV)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LVD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1000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KamLAND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Japan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1000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Borexino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300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IceCube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Ice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South Pole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600000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million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9FEDA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Baksan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Russia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330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Mini-BOONE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700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F2D9FF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HALO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Lead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76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Under construction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Icarus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Liquid argon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Italy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600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Almost ready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15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Construction started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</a:tr>
              <a:tr h="2963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SNO+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1000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Funded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0FFE6" mc:Ignorable=""/>
                    </a:solidFill>
                  </a:tcPr>
                </a:tc>
              </a:tr>
              <a:tr h="8413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Scintillator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50000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15000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    800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  6000 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Design study 08-10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837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Hyper-K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Water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DUSEL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300000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70000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  3000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     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      3000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Design study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S4-funded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events Andromeda</a:t>
                      </a:r>
                    </a:p>
                  </a:txBody>
                  <a:tcPr marL="82947" marR="82947" marT="41474" marB="414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1006" name="Rechteck 110"/>
          <p:cNvSpPr>
            <a:spLocks noChangeArrowheads="1"/>
          </p:cNvSpPr>
          <p:nvPr/>
        </p:nvSpPr>
        <p:spPr bwMode="auto">
          <a:xfrm>
            <a:off x="714375" y="6308725"/>
            <a:ext cx="842962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4D4D4D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5" tIns="42863" rIns="85725" bIns="42863" anchor="ctr"/>
          <a:lstStyle/>
          <a:p>
            <a:pPr algn="ctr" defTabSz="857250"/>
            <a:r>
              <a:rPr lang="en-US" sz="1200"/>
              <a:t>Adapted from K. Scholberg, TAUP 2009, and G. Raffelt, Erice 2009</a:t>
            </a:r>
          </a:p>
        </p:txBody>
      </p:sp>
      <p:sp>
        <p:nvSpPr>
          <p:cNvPr id="81007" name="Linie 111"/>
          <p:cNvSpPr>
            <a:spLocks noChangeShapeType="1"/>
          </p:cNvSpPr>
          <p:nvPr/>
        </p:nvSpPr>
        <p:spPr bwMode="auto">
          <a:xfrm>
            <a:off x="5867400" y="44370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008" name="Linie 112"/>
          <p:cNvSpPr>
            <a:spLocks noChangeShapeType="1"/>
          </p:cNvSpPr>
          <p:nvPr/>
        </p:nvSpPr>
        <p:spPr bwMode="auto">
          <a:xfrm>
            <a:off x="5867400" y="53006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de-DE" smtClean="0"/>
              <a:t>Expected rates</a:t>
            </a:r>
          </a:p>
        </p:txBody>
      </p:sp>
      <p:pic>
        <p:nvPicPr>
          <p:cNvPr id="81923" name="Bi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2"/>
          <a:stretch>
            <a:fillRect/>
          </a:stretch>
        </p:blipFill>
        <p:spPr bwMode="auto">
          <a:xfrm>
            <a:off x="-23813" y="1844675"/>
            <a:ext cx="91678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Textfeld 6"/>
          <p:cNvSpPr txBox="1">
            <a:spLocks noChangeArrowheads="1"/>
          </p:cNvSpPr>
          <p:nvPr/>
        </p:nvSpPr>
        <p:spPr bwMode="auto">
          <a:xfrm>
            <a:off x="663575" y="1073150"/>
            <a:ext cx="263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… for various models …</a:t>
            </a:r>
          </a:p>
        </p:txBody>
      </p:sp>
      <p:sp>
        <p:nvSpPr>
          <p:cNvPr id="81925" name="Textfeld 7"/>
          <p:cNvSpPr txBox="1">
            <a:spLocks noChangeArrowheads="1"/>
          </p:cNvSpPr>
          <p:nvPr/>
        </p:nvSpPr>
        <p:spPr bwMode="auto">
          <a:xfrm>
            <a:off x="7092950" y="5589588"/>
            <a:ext cx="159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preliminary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de-DE" smtClean="0"/>
              <a:t>Summary</a:t>
            </a:r>
          </a:p>
        </p:txBody>
      </p:sp>
      <p:sp>
        <p:nvSpPr>
          <p:cNvPr id="82947" name="Textfeld 3"/>
          <p:cNvSpPr txBox="1">
            <a:spLocks noChangeArrowheads="1"/>
          </p:cNvSpPr>
          <p:nvPr/>
        </p:nvSpPr>
        <p:spPr bwMode="auto">
          <a:xfrm>
            <a:off x="539750" y="1844675"/>
            <a:ext cx="8170863" cy="5842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9FEDA" mc:Ignorable="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sz="1600"/>
              <a:t>  </a:t>
            </a:r>
            <a:r>
              <a:rPr lang="de-DE" sz="1600" b="1"/>
              <a:t>World‘s best detector for fine details in neutrino flux of close supernovae</a:t>
            </a:r>
          </a:p>
          <a:p>
            <a:pPr lvl="1" eaLnBrk="1" hangingPunct="1">
              <a:buFontTx/>
              <a:buChar char="•"/>
            </a:pPr>
            <a:r>
              <a:rPr lang="de-DE" sz="1600"/>
              <a:t> good prospects to test models, neutrino properties  … perhaps real exciting stuff !</a:t>
            </a:r>
          </a:p>
        </p:txBody>
      </p:sp>
      <p:sp>
        <p:nvSpPr>
          <p:cNvPr id="82948" name="Textfeld 5"/>
          <p:cNvSpPr txBox="1">
            <a:spLocks noChangeArrowheads="1"/>
          </p:cNvSpPr>
          <p:nvPr/>
        </p:nvSpPr>
        <p:spPr bwMode="auto">
          <a:xfrm>
            <a:off x="539750" y="1412875"/>
            <a:ext cx="1465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 </a:t>
            </a:r>
            <a:r>
              <a:rPr lang="de-DE" sz="1600" b="1"/>
              <a:t>Advantages:</a:t>
            </a:r>
          </a:p>
        </p:txBody>
      </p:sp>
      <p:sp>
        <p:nvSpPr>
          <p:cNvPr id="82949" name="Textfeld 6"/>
          <p:cNvSpPr txBox="1">
            <a:spLocks noChangeArrowheads="1"/>
          </p:cNvSpPr>
          <p:nvPr/>
        </p:nvSpPr>
        <p:spPr bwMode="auto">
          <a:xfrm>
            <a:off x="539750" y="3573463"/>
            <a:ext cx="1684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/>
              <a:t>Disadvantages:</a:t>
            </a:r>
          </a:p>
        </p:txBody>
      </p:sp>
      <p:sp>
        <p:nvSpPr>
          <p:cNvPr id="82950" name="Textfeld 7"/>
          <p:cNvSpPr txBox="1">
            <a:spLocks noChangeArrowheads="1"/>
          </p:cNvSpPr>
          <p:nvPr/>
        </p:nvSpPr>
        <p:spPr bwMode="auto">
          <a:xfrm>
            <a:off x="468313" y="4122738"/>
            <a:ext cx="39179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9FEDA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/>
              <a:t>  </a:t>
            </a:r>
            <a:r>
              <a:rPr lang="de-DE" sz="1600"/>
              <a:t>No information on  type, direction</a:t>
            </a:r>
          </a:p>
          <a:p>
            <a:pPr eaLnBrk="1" hangingPunct="1"/>
            <a:r>
              <a:rPr lang="de-DE" sz="1600"/>
              <a:t>    and energy of individual neutrino</a:t>
            </a:r>
          </a:p>
          <a:p>
            <a:pPr eaLnBrk="1" hangingPunct="1">
              <a:buFontTx/>
              <a:buChar char="•"/>
            </a:pPr>
            <a:r>
              <a:rPr lang="de-DE" sz="1600"/>
              <a:t>  Reach limited to 50 kpc</a:t>
            </a:r>
          </a:p>
          <a:p>
            <a:pPr eaLnBrk="1" hangingPunct="1">
              <a:buFontTx/>
              <a:buChar char="•"/>
            </a:pPr>
            <a:r>
              <a:rPr lang="de-DE" sz="1600"/>
              <a:t>  Limited sensitivity to </a:t>
            </a:r>
            <a:r>
              <a:rPr lang="de-DE" sz="1600">
                <a:sym typeface="Symbol" pitchFamily="18" charset="2"/>
              </a:rPr>
              <a:t></a:t>
            </a:r>
            <a:r>
              <a:rPr lang="de-DE" sz="1600" baseline="-25000">
                <a:sym typeface="Symbol" pitchFamily="18" charset="2"/>
              </a:rPr>
              <a:t>e</a:t>
            </a:r>
            <a:r>
              <a:rPr lang="de-DE" sz="1600">
                <a:sym typeface="Symbol" pitchFamily="18" charset="2"/>
              </a:rPr>
              <a:t>  (H</a:t>
            </a:r>
            <a:r>
              <a:rPr lang="de-DE" sz="1600" baseline="-25000">
                <a:sym typeface="Symbol" pitchFamily="18" charset="2"/>
              </a:rPr>
              <a:t>2</a:t>
            </a:r>
            <a:r>
              <a:rPr lang="de-DE" sz="1600">
                <a:sym typeface="Symbol" pitchFamily="18" charset="2"/>
              </a:rPr>
              <a:t>O target ..)</a:t>
            </a:r>
            <a:endParaRPr lang="de-DE" sz="1600"/>
          </a:p>
          <a:p>
            <a:pPr eaLnBrk="1" hangingPunct="1">
              <a:buFontTx/>
              <a:buChar char="•"/>
            </a:pPr>
            <a:r>
              <a:rPr lang="de-DE" sz="1600"/>
              <a:t>  Limited time resolution  of 2 ms</a:t>
            </a:r>
          </a:p>
        </p:txBody>
      </p:sp>
      <p:sp>
        <p:nvSpPr>
          <p:cNvPr id="82951" name="Textfeld 8"/>
          <p:cNvSpPr txBox="1">
            <a:spLocks noChangeArrowheads="1"/>
          </p:cNvSpPr>
          <p:nvPr/>
        </p:nvSpPr>
        <p:spPr bwMode="auto">
          <a:xfrm>
            <a:off x="2268538" y="1052513"/>
            <a:ext cx="655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…IceCube is a mton scale detector for supernova neutrinos … </a:t>
            </a:r>
          </a:p>
        </p:txBody>
      </p:sp>
      <p:sp>
        <p:nvSpPr>
          <p:cNvPr id="82952" name="Textfeld 9"/>
          <p:cNvSpPr txBox="1">
            <a:spLocks noChangeArrowheads="1"/>
          </p:cNvSpPr>
          <p:nvPr/>
        </p:nvSpPr>
        <p:spPr bwMode="auto">
          <a:xfrm>
            <a:off x="900113" y="6240463"/>
            <a:ext cx="79708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i="1">
                <a:solidFill>
                  <a:schemeClr val="accent2"/>
                </a:solidFill>
              </a:rPr>
              <a:t>investigations on using coincident hits and improving time resolution are under way ….</a:t>
            </a:r>
          </a:p>
          <a:p>
            <a:pPr eaLnBrk="1" hangingPunct="1"/>
            <a:r>
              <a:rPr lang="de-DE" sz="1600" i="1">
                <a:solidFill>
                  <a:schemeClr val="accent2"/>
                </a:solidFill>
              </a:rPr>
              <a:t>Track average energy? Improve significance at large distance?</a:t>
            </a:r>
          </a:p>
        </p:txBody>
      </p:sp>
      <p:pic>
        <p:nvPicPr>
          <p:cNvPr id="82953" name="Bild 10" descr="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6"/>
          <a:stretch>
            <a:fillRect/>
          </a:stretch>
        </p:blipFill>
        <p:spPr bwMode="auto">
          <a:xfrm>
            <a:off x="5003800" y="2636838"/>
            <a:ext cx="41402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4" name="Textfeld 11"/>
          <p:cNvSpPr txBox="1">
            <a:spLocks noChangeArrowheads="1"/>
          </p:cNvSpPr>
          <p:nvPr/>
        </p:nvSpPr>
        <p:spPr bwMode="auto">
          <a:xfrm>
            <a:off x="539750" y="2565400"/>
            <a:ext cx="43164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 sz="1600"/>
              <a:t> Location far from other supernova detectors </a:t>
            </a:r>
          </a:p>
          <a:p>
            <a:pPr eaLnBrk="1" hangingPunct="1"/>
            <a:r>
              <a:rPr lang="de-DE" sz="1600"/>
              <a:t>   </a:t>
            </a:r>
            <a:r>
              <a:rPr lang="de-DE" sz="1600">
                <a:sym typeface="Symbol" pitchFamily="18" charset="2"/>
              </a:rPr>
              <a:t> </a:t>
            </a:r>
            <a:r>
              <a:rPr lang="de-DE" sz="1600"/>
              <a:t>triangulation, earth effect differences …</a:t>
            </a:r>
          </a:p>
          <a:p>
            <a:pPr eaLnBrk="1" hangingPunct="1"/>
            <a:endParaRPr lang="de-DE" sz="1600"/>
          </a:p>
        </p:txBody>
      </p:sp>
      <p:sp>
        <p:nvSpPr>
          <p:cNvPr id="82955" name="Textfeld 12"/>
          <p:cNvSpPr txBox="1">
            <a:spLocks noChangeArrowheads="1"/>
          </p:cNvSpPr>
          <p:nvPr/>
        </p:nvSpPr>
        <p:spPr bwMode="auto">
          <a:xfrm>
            <a:off x="6732588" y="2781300"/>
            <a:ext cx="1949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>
                <a:solidFill>
                  <a:schemeClr val="accent2"/>
                </a:solidFill>
              </a:rPr>
              <a:t>optimal situation!!</a:t>
            </a:r>
          </a:p>
        </p:txBody>
      </p:sp>
      <p:sp>
        <p:nvSpPr>
          <p:cNvPr id="82956" name="Textfeld 13"/>
          <p:cNvSpPr txBox="1">
            <a:spLocks noChangeArrowheads="1"/>
          </p:cNvSpPr>
          <p:nvPr/>
        </p:nvSpPr>
        <p:spPr bwMode="auto">
          <a:xfrm>
            <a:off x="7504113" y="5272088"/>
            <a:ext cx="1176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accent2"/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29"/>
          <p:cNvSpPr txBox="1">
            <a:spLocks noGrp="1"/>
          </p:cNvSpPr>
          <p:nvPr/>
        </p:nvSpPr>
        <p:spPr bwMode="auto">
          <a:xfrm>
            <a:off x="7010400" y="65595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DB668DB-FED9-4E37-81D8-C3F0CE7EEF18}" type="slidenum">
              <a:rPr lang="it-IT" sz="14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pPr algn="r" eaLnBrk="1" hangingPunct="1"/>
              <a:t>9</a:t>
            </a:fld>
            <a:endParaRPr lang="it-IT" sz="1400">
              <a:solidFill>
                <a:srgbClr xmlns:mc="http://schemas.openxmlformats.org/markup-compatibility/2006" xmlns:a14="http://schemas.microsoft.com/office/drawing/2010/main" val="FFFFFF" mc:Ignorable=""/>
              </a:solidFill>
            </a:endParaRPr>
          </a:p>
        </p:txBody>
      </p:sp>
      <p:sp>
        <p:nvSpPr>
          <p:cNvPr id="10243" name="Segnaposto piè di pagina 30"/>
          <p:cNvSpPr txBox="1">
            <a:spLocks noGrp="1"/>
          </p:cNvSpPr>
          <p:nvPr/>
        </p:nvSpPr>
        <p:spPr bwMode="auto">
          <a:xfrm>
            <a:off x="4764088" y="6557963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14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rPr>
              <a:t>Miami2009</a:t>
            </a:r>
          </a:p>
        </p:txBody>
      </p:sp>
      <p:sp>
        <p:nvSpPr>
          <p:cNvPr id="6" name="5 Rectángulo redondeado"/>
          <p:cNvSpPr>
            <a:spLocks noChangeArrowheads="1"/>
          </p:cNvSpPr>
          <p:nvPr/>
        </p:nvSpPr>
        <p:spPr bwMode="auto">
          <a:xfrm>
            <a:off x="0" y="5688013"/>
            <a:ext cx="6723063" cy="990600"/>
          </a:xfrm>
          <a:prstGeom prst="roundRect">
            <a:avLst>
              <a:gd name="adj" fmla="val 16667"/>
            </a:avLst>
          </a:prstGeom>
          <a:noFill/>
          <a:ln w="25400" algn="ctr">
            <a:noFill/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 rot="2700000">
            <a:off x="5576887" y="2062163"/>
            <a:ext cx="1382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</a:extLst>
        </p:spPr>
        <p:txBody>
          <a:bodyPr lIns="90000" tIns="64440" rIns="90000" bIns="4680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xmlns:mc="http://schemas.openxmlformats.org/markup-compatibility/2006" xmlns:a14="http://schemas.microsoft.com/office/drawing/2010/main" val="000000" mc:Ignorable=""/>
              </a:buClr>
              <a:buSzPct val="100000"/>
              <a:buFont typeface="Times New Roman" pitchFamily="18" charset="0"/>
              <a:buNone/>
            </a:pPr>
            <a:r>
              <a:rPr lang="en-GB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Preliminary</a:t>
            </a:r>
          </a:p>
        </p:txBody>
      </p:sp>
      <p:sp>
        <p:nvSpPr>
          <p:cNvPr id="9225" name="Rectangle 1"/>
          <p:cNvSpPr txBox="1">
            <a:spLocks noChangeArrowheads="1"/>
          </p:cNvSpPr>
          <p:nvPr/>
        </p:nvSpPr>
        <p:spPr bwMode="auto">
          <a:xfrm>
            <a:off x="460375" y="274638"/>
            <a:ext cx="795496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2800"/>
              </a:lnSpc>
              <a:defRPr/>
            </a:pPr>
            <a:r>
              <a:rPr lang="en-GB" sz="4000" smtClean="0">
                <a:solidFill>
                  <a:schemeClr val="bg1">
                    <a:lumMod val="50000"/>
                  </a:schemeClr>
                </a:solidFill>
              </a:rPr>
              <a:t>ANTARES: </a:t>
            </a:r>
            <a:r>
              <a:rPr lang="en-GB" sz="4000" err="1" smtClean="0">
                <a:solidFill>
                  <a:schemeClr val="bg1">
                    <a:lumMod val="50000"/>
                  </a:schemeClr>
                </a:solidFill>
              </a:rPr>
              <a:t>muon</a:t>
            </a:r>
            <a:r>
              <a:rPr lang="en-GB" sz="4000" smtClean="0">
                <a:solidFill>
                  <a:schemeClr val="bg1">
                    <a:lumMod val="50000"/>
                  </a:schemeClr>
                </a:solidFill>
              </a:rPr>
              <a:t> flux</a:t>
            </a:r>
          </a:p>
        </p:txBody>
      </p:sp>
      <p:pic>
        <p:nvPicPr>
          <p:cNvPr id="102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968375"/>
            <a:ext cx="4154487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248" name="Group 19"/>
          <p:cNvGrpSpPr>
            <a:grpSpLocks/>
          </p:cNvGrpSpPr>
          <p:nvPr/>
        </p:nvGrpSpPr>
        <p:grpSpPr bwMode="auto">
          <a:xfrm>
            <a:off x="1041400" y="2952750"/>
            <a:ext cx="2771775" cy="1201738"/>
            <a:chOff x="1203325" y="4483100"/>
            <a:chExt cx="3081338" cy="1555750"/>
          </a:xfrm>
        </p:grpSpPr>
        <p:pic>
          <p:nvPicPr>
            <p:cNvPr id="1025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325" y="4483100"/>
              <a:ext cx="3081338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57" name="Rectangle 18"/>
            <p:cNvSpPr>
              <a:spLocks noChangeArrowheads="1"/>
            </p:cNvSpPr>
            <p:nvPr/>
          </p:nvSpPr>
          <p:spPr bwMode="auto">
            <a:xfrm>
              <a:off x="1257300" y="5276850"/>
              <a:ext cx="69850" cy="138113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0000" mc:Ignorable=""/>
            </a:solidFill>
            <a:ln w="9360">
              <a:solidFill>
                <a:srgbClr xmlns:mc="http://schemas.openxmlformats.org/markup-compatibility/2006" xmlns:a14="http://schemas.microsoft.com/office/drawing/2010/main" val="000000" mc:Ignorable="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58" name="Line 19"/>
            <p:cNvSpPr>
              <a:spLocks noChangeShapeType="1"/>
            </p:cNvSpPr>
            <p:nvPr/>
          </p:nvSpPr>
          <p:spPr bwMode="auto">
            <a:xfrm>
              <a:off x="1338263" y="4513263"/>
              <a:ext cx="19050" cy="901700"/>
            </a:xfrm>
            <a:prstGeom prst="line">
              <a:avLst/>
            </a:prstGeom>
            <a:noFill/>
            <a:ln w="28440">
              <a:solidFill>
                <a:srgbClr xmlns:mc="http://schemas.openxmlformats.org/markup-compatibility/2006" xmlns:a14="http://schemas.microsoft.com/office/drawing/2010/main" val="FFFFFF" mc:Ignorable="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20"/>
            <p:cNvSpPr>
              <a:spLocks noChangeShapeType="1"/>
            </p:cNvSpPr>
            <p:nvPr/>
          </p:nvSpPr>
          <p:spPr bwMode="auto">
            <a:xfrm flipH="1">
              <a:off x="1370013" y="4846638"/>
              <a:ext cx="2284412" cy="541337"/>
            </a:xfrm>
            <a:prstGeom prst="line">
              <a:avLst/>
            </a:prstGeom>
            <a:noFill/>
            <a:ln w="28440">
              <a:solidFill>
                <a:srgbClr xmlns:mc="http://schemas.openxmlformats.org/markup-compatibility/2006" xmlns:a14="http://schemas.microsoft.com/office/drawing/2010/main" val="FFFFFF" mc:Ignorable="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Text Box 21"/>
            <p:cNvSpPr txBox="1">
              <a:spLocks noChangeArrowheads="1"/>
            </p:cNvSpPr>
            <p:nvPr/>
          </p:nvSpPr>
          <p:spPr bwMode="auto">
            <a:xfrm>
              <a:off x="1342744" y="4723553"/>
              <a:ext cx="1069468" cy="4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53603" rIns="90000" bIns="46800">
              <a:spAutoFit/>
            </a:bodyPr>
            <a:lstStyle>
              <a:lvl1pPr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Clr>
                  <a:srgbClr xmlns:mc="http://schemas.openxmlformats.org/markup-compatibility/2006" xmlns:a14="http://schemas.microsoft.com/office/drawing/2010/main" val="000000" mc:Ignorable="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latin typeface="Lucida Sans Unicode" pitchFamily="34" charset="0"/>
                </a:rPr>
                <a:t>2.5 km</a:t>
              </a:r>
            </a:p>
          </p:txBody>
        </p:sp>
        <p:sp>
          <p:nvSpPr>
            <p:cNvPr id="10261" name="Text Box 22"/>
            <p:cNvSpPr txBox="1">
              <a:spLocks noChangeArrowheads="1"/>
            </p:cNvSpPr>
            <p:nvPr/>
          </p:nvSpPr>
          <p:spPr bwMode="auto">
            <a:xfrm>
              <a:off x="2770466" y="5046212"/>
              <a:ext cx="827690" cy="4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53603" rIns="90000" bIns="46800">
              <a:spAutoFit/>
            </a:bodyPr>
            <a:lstStyle>
              <a:lvl1pPr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49263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>
                <a:lnSpc>
                  <a:spcPct val="98000"/>
                </a:lnSpc>
                <a:buClr>
                  <a:srgbClr xmlns:mc="http://schemas.openxmlformats.org/markup-compatibility/2006" xmlns:a14="http://schemas.microsoft.com/office/drawing/2010/main" val="000000" mc:Ignorable=""/>
                </a:buClr>
                <a:buSzPct val="100000"/>
                <a:buFont typeface="Times New Roman" pitchFamily="18" charset="0"/>
                <a:buNone/>
              </a:pPr>
              <a:r>
                <a:rPr lang="en-GB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latin typeface="Lucida Sans Unicode" pitchFamily="34" charset="0"/>
                </a:rPr>
                <a:t>6 km</a:t>
              </a:r>
            </a:p>
          </p:txBody>
        </p:sp>
      </p:grpSp>
      <p:sp>
        <p:nvSpPr>
          <p:cNvPr id="10251" name="Textfeld 1"/>
          <p:cNvSpPr txBox="1">
            <a:spLocks noChangeArrowheads="1"/>
          </p:cNvSpPr>
          <p:nvPr/>
        </p:nvSpPr>
        <p:spPr bwMode="auto">
          <a:xfrm>
            <a:off x="450850" y="5292725"/>
            <a:ext cx="3967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/>
              <a:t>Rates consistent with expectation ….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980113" y="3933825"/>
            <a:ext cx="2840037" cy="0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FF0000" mc:Ignorable="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6215063" y="4321175"/>
            <a:ext cx="2605087" cy="0"/>
          </a:xfrm>
          <a:prstGeom prst="straightConnector1">
            <a:avLst/>
          </a:prstGeom>
          <a:ln w="28575">
            <a:solidFill>
              <a:srgbClr xmlns:mc="http://schemas.openxmlformats.org/markup-compatibility/2006" xmlns:a14="http://schemas.microsoft.com/office/drawing/2010/main" val="333399" mc:Ignorable="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winkelte Verbindung 12"/>
          <p:cNvCxnSpPr/>
          <p:nvPr/>
        </p:nvCxnSpPr>
        <p:spPr>
          <a:xfrm>
            <a:off x="6850063" y="4667250"/>
            <a:ext cx="1970087" cy="1588"/>
          </a:xfrm>
          <a:prstGeom prst="bentConnector3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Textfeld 13"/>
          <p:cNvSpPr txBox="1">
            <a:spLocks noChangeArrowheads="1"/>
          </p:cNvSpPr>
          <p:nvPr/>
        </p:nvSpPr>
        <p:spPr bwMode="auto">
          <a:xfrm>
            <a:off x="7412038" y="3646488"/>
            <a:ext cx="1038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AMANDA</a:t>
            </a:r>
          </a:p>
        </p:txBody>
      </p:sp>
      <p:sp>
        <p:nvSpPr>
          <p:cNvPr id="10254" name="Textfeld 28"/>
          <p:cNvSpPr txBox="1">
            <a:spLocks noChangeArrowheads="1"/>
          </p:cNvSpPr>
          <p:nvPr/>
        </p:nvSpPr>
        <p:spPr bwMode="auto">
          <a:xfrm>
            <a:off x="7589838" y="4000500"/>
            <a:ext cx="873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>
                <a:solidFill>
                  <a:srgbClr xmlns:mc="http://schemas.openxmlformats.org/markup-compatibility/2006" xmlns:a14="http://schemas.microsoft.com/office/drawing/2010/main" val="333399" mc:Ignorable=""/>
                </a:solidFill>
              </a:rPr>
              <a:t>Antares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880350" y="4349750"/>
            <a:ext cx="776288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400">
                <a:solidFill>
                  <a:schemeClr val="tx1">
                    <a:lumMod val="65000"/>
                    <a:lumOff val="35000"/>
                  </a:schemeClr>
                </a:solidFill>
              </a:rPr>
              <a:t>Nestor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7.4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BBE0E3" mc:Ignorable=""/>
        </a:accent1>
        <a:accent2>
          <a:srgbClr xmlns:mc="http://schemas.openxmlformats.org/markup-compatibility/2006" xmlns:a14="http://schemas.microsoft.com/office/drawing/2010/main" val="333399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DAEDEF" mc:Ignorable=""/>
        </a:accent5>
        <a:accent6>
          <a:srgbClr xmlns:mc="http://schemas.openxmlformats.org/markup-compatibility/2006" xmlns:a14="http://schemas.microsoft.com/office/drawing/2010/main" val="2D2D8A" mc:Ignorable=""/>
        </a:accent6>
        <a:hlink>
          <a:srgbClr xmlns:mc="http://schemas.openxmlformats.org/markup-compatibility/2006" xmlns:a14="http://schemas.microsoft.com/office/drawing/2010/main" val="009999" mc:Ignorable=""/>
        </a:hlink>
        <a:folHlink>
          <a:srgbClr xmlns:mc="http://schemas.openxmlformats.org/markup-compatibility/2006" xmlns:a14="http://schemas.microsoft.com/office/drawing/2010/main" val="99CC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BDF53" mc:Ignorable=""/>
        </a:accent1>
        <a:accent2>
          <a:srgbClr xmlns:mc="http://schemas.openxmlformats.org/markup-compatibility/2006" xmlns:a14="http://schemas.microsoft.com/office/drawing/2010/main" val="FF9966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DECB3" mc:Ignorable=""/>
        </a:accent5>
        <a:accent6>
          <a:srgbClr xmlns:mc="http://schemas.openxmlformats.org/markup-compatibility/2006" xmlns:a14="http://schemas.microsoft.com/office/drawing/2010/main" val="E78A5C" mc:Ignorable=""/>
        </a:accent6>
        <a:hlink>
          <a:srgbClr xmlns:mc="http://schemas.openxmlformats.org/markup-compatibility/2006" xmlns:a14="http://schemas.microsoft.com/office/drawing/2010/main" val="CC3300" mc:Ignorable=""/>
        </a:hlink>
        <a:folHlink>
          <a:srgbClr xmlns:mc="http://schemas.openxmlformats.org/markup-compatibility/2006" xmlns:a14="http://schemas.microsoft.com/office/drawing/2010/main" val="9966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808080" mc:Ignorable=""/>
        </a:lt2>
        <a:accent1>
          <a:srgbClr xmlns:mc="http://schemas.openxmlformats.org/markup-compatibility/2006" xmlns:a14="http://schemas.microsoft.com/office/drawing/2010/main" val="99CCFF" mc:Ignorable=""/>
        </a:accent1>
        <a:accent2>
          <a:srgbClr xmlns:mc="http://schemas.openxmlformats.org/markup-compatibility/2006" xmlns:a14="http://schemas.microsoft.com/office/drawing/2010/main" val="CCCCFF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CAE2FF" mc:Ignorable=""/>
        </a:accent5>
        <a:accent6>
          <a:srgbClr xmlns:mc="http://schemas.openxmlformats.org/markup-compatibility/2006" xmlns:a14="http://schemas.microsoft.com/office/drawing/2010/main" val="B9B9E7" mc:Ignorable=""/>
        </a:accent6>
        <a:hlink>
          <a:srgbClr xmlns:mc="http://schemas.openxmlformats.org/markup-compatibility/2006" xmlns:a14="http://schemas.microsoft.com/office/drawing/2010/main" val="3333CC" mc:Ignorable=""/>
        </a:hlink>
        <a:folHlink>
          <a:srgbClr xmlns:mc="http://schemas.openxmlformats.org/markup-compatibility/2006" xmlns:a14="http://schemas.microsoft.com/office/drawing/2010/main" val="AF67FF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DEF6F1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969696" mc:Ignorable=""/>
        </a:lt2>
        <a:accent1>
          <a:srgbClr xmlns:mc="http://schemas.openxmlformats.org/markup-compatibility/2006" xmlns:a14="http://schemas.microsoft.com/office/drawing/2010/main" val="FFFFFF" mc:Ignorable=""/>
        </a:accent1>
        <a:accent2>
          <a:srgbClr xmlns:mc="http://schemas.openxmlformats.org/markup-compatibility/2006" xmlns:a14="http://schemas.microsoft.com/office/drawing/2010/main" val="8DC6FF" mc:Ignorable=""/>
        </a:accent2>
        <a:accent3>
          <a:srgbClr xmlns:mc="http://schemas.openxmlformats.org/markup-compatibility/2006" xmlns:a14="http://schemas.microsoft.com/office/drawing/2010/main" val="ECFAF7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F" mc:Ignorable=""/>
        </a:accent5>
        <a:accent6>
          <a:srgbClr xmlns:mc="http://schemas.openxmlformats.org/markup-compatibility/2006" xmlns:a14="http://schemas.microsoft.com/office/drawing/2010/main" val="7FB3E7" mc:Ignorable=""/>
        </a:accent6>
        <a:hlink>
          <a:srgbClr xmlns:mc="http://schemas.openxmlformats.org/markup-compatibility/2006" xmlns:a14="http://schemas.microsoft.com/office/drawing/2010/main" val="0066CC" mc:Ignorable=""/>
        </a:hlink>
        <a:folHlink>
          <a:srgbClr xmlns:mc="http://schemas.openxmlformats.org/markup-compatibility/2006" xmlns:a14="http://schemas.microsoft.com/office/drawing/2010/main" val="00A8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xmlns:mc="http://schemas.openxmlformats.org/markup-compatibility/2006" xmlns:a14="http://schemas.microsoft.com/office/drawing/2010/main" val="000000" mc:Ignorable=""/>
        </a:dk1>
        <a:lt1>
          <a:srgbClr xmlns:mc="http://schemas.openxmlformats.org/markup-compatibility/2006" xmlns:a14="http://schemas.microsoft.com/office/drawing/2010/main" val="FFFFD9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777777" mc:Ignorable=""/>
        </a:lt2>
        <a:accent1>
          <a:srgbClr xmlns:mc="http://schemas.openxmlformats.org/markup-compatibility/2006" xmlns:a14="http://schemas.microsoft.com/office/drawing/2010/main" val="FFFFF7" mc:Ignorable=""/>
        </a:accent1>
        <a:accent2>
          <a:srgbClr xmlns:mc="http://schemas.openxmlformats.org/markup-compatibility/2006" xmlns:a14="http://schemas.microsoft.com/office/drawing/2010/main" val="33CCCC" mc:Ignorable=""/>
        </a:accent2>
        <a:accent3>
          <a:srgbClr xmlns:mc="http://schemas.openxmlformats.org/markup-compatibility/2006" xmlns:a14="http://schemas.microsoft.com/office/drawing/2010/main" val="FFFFE9" mc:Ignorable=""/>
        </a:accent3>
        <a:accent4>
          <a:srgbClr xmlns:mc="http://schemas.openxmlformats.org/markup-compatibility/2006" xmlns:a14="http://schemas.microsoft.com/office/drawing/2010/main" val="000000" mc:Ignorable=""/>
        </a:accent4>
        <a:accent5>
          <a:srgbClr xmlns:mc="http://schemas.openxmlformats.org/markup-compatibility/2006" xmlns:a14="http://schemas.microsoft.com/office/drawing/2010/main" val="FFFFFA" mc:Ignorable=""/>
        </a:accent5>
        <a:accent6>
          <a:srgbClr xmlns:mc="http://schemas.openxmlformats.org/markup-compatibility/2006" xmlns:a14="http://schemas.microsoft.com/office/drawing/2010/main" val="2DB9B9" mc:Ignorable=""/>
        </a:accent6>
        <a:hlink>
          <a:srgbClr xmlns:mc="http://schemas.openxmlformats.org/markup-compatibility/2006" xmlns:a14="http://schemas.microsoft.com/office/drawing/2010/main" val="FF5050" mc:Ignorable=""/>
        </a:hlink>
        <a:folHlink>
          <a:srgbClr xmlns:mc="http://schemas.openxmlformats.org/markup-compatibility/2006" xmlns:a14="http://schemas.microsoft.com/office/drawing/2010/main" val="FF990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xmlns:mc="http://schemas.openxmlformats.org/markup-compatibility/2006" xmlns:a14="http://schemas.microsoft.com/office/drawing/2010/main" val="005A58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8080" mc:Ignorable=""/>
        </a:dk2>
        <a:lt2>
          <a:srgbClr xmlns:mc="http://schemas.openxmlformats.org/markup-compatibility/2006" xmlns:a14="http://schemas.microsoft.com/office/drawing/2010/main" val="FFFF99" mc:Ignorable=""/>
        </a:lt2>
        <a:accent1>
          <a:srgbClr xmlns:mc="http://schemas.openxmlformats.org/markup-compatibility/2006" xmlns:a14="http://schemas.microsoft.com/office/drawing/2010/main" val="006462" mc:Ignorable=""/>
        </a:accent1>
        <a:accent2>
          <a:srgbClr xmlns:mc="http://schemas.openxmlformats.org/markup-compatibility/2006" xmlns:a14="http://schemas.microsoft.com/office/drawing/2010/main" val="6D6FC7" mc:Ignorable=""/>
        </a:accent2>
        <a:accent3>
          <a:srgbClr xmlns:mc="http://schemas.openxmlformats.org/markup-compatibility/2006" xmlns:a14="http://schemas.microsoft.com/office/drawing/2010/main" val="AAC0C0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B8B7" mc:Ignorable=""/>
        </a:accent5>
        <a:accent6>
          <a:srgbClr xmlns:mc="http://schemas.openxmlformats.org/markup-compatibility/2006" xmlns:a14="http://schemas.microsoft.com/office/drawing/2010/main" val="6264B4" mc:Ignorable=""/>
        </a:accent6>
        <a:hlink>
          <a:srgbClr xmlns:mc="http://schemas.openxmlformats.org/markup-compatibility/2006" xmlns:a14="http://schemas.microsoft.com/office/drawing/2010/main" val="00FFFF" mc:Ignorable=""/>
        </a:hlink>
        <a:folHlink>
          <a:srgbClr xmlns:mc="http://schemas.openxmlformats.org/markup-compatibility/2006" xmlns:a14="http://schemas.microsoft.com/office/drawing/2010/main" val="00FF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xmlns:mc="http://schemas.openxmlformats.org/markup-compatibility/2006" xmlns:a14="http://schemas.microsoft.com/office/drawing/2010/main" val="5C1F00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800000" mc:Ignorable=""/>
        </a:dk2>
        <a:lt2>
          <a:srgbClr xmlns:mc="http://schemas.openxmlformats.org/markup-compatibility/2006" xmlns:a14="http://schemas.microsoft.com/office/drawing/2010/main" val="DFD293" mc:Ignorable=""/>
        </a:lt2>
        <a:accent1>
          <a:srgbClr xmlns:mc="http://schemas.openxmlformats.org/markup-compatibility/2006" xmlns:a14="http://schemas.microsoft.com/office/drawing/2010/main" val="CC3300" mc:Ignorable=""/>
        </a:accent1>
        <a:accent2>
          <a:srgbClr xmlns:mc="http://schemas.openxmlformats.org/markup-compatibility/2006" xmlns:a14="http://schemas.microsoft.com/office/drawing/2010/main" val="BE7960" mc:Ignorable=""/>
        </a:accent2>
        <a:accent3>
          <a:srgbClr xmlns:mc="http://schemas.openxmlformats.org/markup-compatibility/2006" xmlns:a14="http://schemas.microsoft.com/office/drawing/2010/main" val="C0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E2ADAA" mc:Ignorable=""/>
        </a:accent5>
        <a:accent6>
          <a:srgbClr xmlns:mc="http://schemas.openxmlformats.org/markup-compatibility/2006" xmlns:a14="http://schemas.microsoft.com/office/drawing/2010/main" val="AC6D56" mc:Ignorable=""/>
        </a:accent6>
        <a:hlink>
          <a:srgbClr xmlns:mc="http://schemas.openxmlformats.org/markup-compatibility/2006" xmlns:a14="http://schemas.microsoft.com/office/drawing/2010/main" val="FFFF99" mc:Ignorable=""/>
        </a:hlink>
        <a:folHlink>
          <a:srgbClr xmlns:mc="http://schemas.openxmlformats.org/markup-compatibility/2006" xmlns:a14="http://schemas.microsoft.com/office/drawing/2010/main" val="D3A21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99" mc:Ignorable=""/>
        </a:dk2>
        <a:lt2>
          <a:srgbClr xmlns:mc="http://schemas.openxmlformats.org/markup-compatibility/2006" xmlns:a14="http://schemas.microsoft.com/office/drawing/2010/main" val="CCFFFF" mc:Ignorable=""/>
        </a:lt2>
        <a:accent1>
          <a:srgbClr xmlns:mc="http://schemas.openxmlformats.org/markup-compatibility/2006" xmlns:a14="http://schemas.microsoft.com/office/drawing/2010/main" val="3366CC" mc:Ignorable=""/>
        </a:accent1>
        <a:accent2>
          <a:srgbClr xmlns:mc="http://schemas.openxmlformats.org/markup-compatibility/2006" xmlns:a14="http://schemas.microsoft.com/office/drawing/2010/main" val="00B000" mc:Ignorable=""/>
        </a:accent2>
        <a:accent3>
          <a:srgbClr xmlns:mc="http://schemas.openxmlformats.org/markup-compatibility/2006" xmlns:a14="http://schemas.microsoft.com/office/drawing/2010/main" val="AAAA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DB8E2" mc:Ignorable=""/>
        </a:accent5>
        <a:accent6>
          <a:srgbClr xmlns:mc="http://schemas.openxmlformats.org/markup-compatibility/2006" xmlns:a14="http://schemas.microsoft.com/office/drawing/2010/main" val="009F00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FE701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xmlns:mc="http://schemas.openxmlformats.org/markup-compatibility/2006" xmlns:a14="http://schemas.microsoft.com/office/drawing/2010/main" val="336699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00000" mc:Ignorable=""/>
        </a:dk2>
        <a:lt2>
          <a:srgbClr xmlns:mc="http://schemas.openxmlformats.org/markup-compatibility/2006" xmlns:a14="http://schemas.microsoft.com/office/drawing/2010/main" val="E3EBF1" mc:Ignorable=""/>
        </a:lt2>
        <a:accent1>
          <a:srgbClr xmlns:mc="http://schemas.openxmlformats.org/markup-compatibility/2006" xmlns:a14="http://schemas.microsoft.com/office/drawing/2010/main" val="003399" mc:Ignorable=""/>
        </a:accent1>
        <a:accent2>
          <a:srgbClr xmlns:mc="http://schemas.openxmlformats.org/markup-compatibility/2006" xmlns:a14="http://schemas.microsoft.com/office/drawing/2010/main" val="468A4B" mc:Ignorable=""/>
        </a:accent2>
        <a:accent3>
          <a:srgbClr xmlns:mc="http://schemas.openxmlformats.org/markup-compatibility/2006" xmlns:a14="http://schemas.microsoft.com/office/drawing/2010/main" val="AAAAA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AAADCA" mc:Ignorable=""/>
        </a:accent5>
        <a:accent6>
          <a:srgbClr xmlns:mc="http://schemas.openxmlformats.org/markup-compatibility/2006" xmlns:a14="http://schemas.microsoft.com/office/drawing/2010/main" val="3F7D43" mc:Ignorable=""/>
        </a:accent6>
        <a:hlink>
          <a:srgbClr xmlns:mc="http://schemas.openxmlformats.org/markup-compatibility/2006" xmlns:a14="http://schemas.microsoft.com/office/drawing/2010/main" val="66CCFF" mc:Ignorable=""/>
        </a:hlink>
        <a:folHlink>
          <a:srgbClr xmlns:mc="http://schemas.openxmlformats.org/markup-compatibility/2006" xmlns:a14="http://schemas.microsoft.com/office/drawing/2010/main" val="F0E50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xmlns:mc="http://schemas.openxmlformats.org/markup-compatibility/2006" xmlns:a14="http://schemas.microsoft.com/office/drawing/2010/main" val="777777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86B5D" mc:Ignorable=""/>
        </a:dk2>
        <a:lt2>
          <a:srgbClr xmlns:mc="http://schemas.openxmlformats.org/markup-compatibility/2006" xmlns:a14="http://schemas.microsoft.com/office/drawing/2010/main" val="D1D1CB" mc:Ignorable=""/>
        </a:lt2>
        <a:accent1>
          <a:srgbClr xmlns:mc="http://schemas.openxmlformats.org/markup-compatibility/2006" xmlns:a14="http://schemas.microsoft.com/office/drawing/2010/main" val="909082" mc:Ignorable=""/>
        </a:accent1>
        <a:accent2>
          <a:srgbClr xmlns:mc="http://schemas.openxmlformats.org/markup-compatibility/2006" xmlns:a14="http://schemas.microsoft.com/office/drawing/2010/main" val="809EA8" mc:Ignorable=""/>
        </a:accent2>
        <a:accent3>
          <a:srgbClr xmlns:mc="http://schemas.openxmlformats.org/markup-compatibility/2006" xmlns:a14="http://schemas.microsoft.com/office/drawing/2010/main" val="B9BAB6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6C6C1" mc:Ignorable=""/>
        </a:accent5>
        <a:accent6>
          <a:srgbClr xmlns:mc="http://schemas.openxmlformats.org/markup-compatibility/2006" xmlns:a14="http://schemas.microsoft.com/office/drawing/2010/main" val="738F98" mc:Ignorable=""/>
        </a:accent6>
        <a:hlink>
          <a:srgbClr xmlns:mc="http://schemas.openxmlformats.org/markup-compatibility/2006" xmlns:a14="http://schemas.microsoft.com/office/drawing/2010/main" val="FFCC66" mc:Ignorable=""/>
        </a:hlink>
        <a:folHlink>
          <a:srgbClr xmlns:mc="http://schemas.openxmlformats.org/markup-compatibility/2006" xmlns:a14="http://schemas.microsoft.com/office/drawing/2010/main" val="E9DCB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xmlns:mc="http://schemas.openxmlformats.org/markup-compatibility/2006" xmlns:a14="http://schemas.microsoft.com/office/drawing/2010/main" val="3E3E5C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666699" mc:Ignorable=""/>
        </a:dk2>
        <a:lt2>
          <a:srgbClr xmlns:mc="http://schemas.openxmlformats.org/markup-compatibility/2006" xmlns:a14="http://schemas.microsoft.com/office/drawing/2010/main" val="FFFFFF" mc:Ignorable=""/>
        </a:lt2>
        <a:accent1>
          <a:srgbClr xmlns:mc="http://schemas.openxmlformats.org/markup-compatibility/2006" xmlns:a14="http://schemas.microsoft.com/office/drawing/2010/main" val="60597B" mc:Ignorable=""/>
        </a:accent1>
        <a:accent2>
          <a:srgbClr xmlns:mc="http://schemas.openxmlformats.org/markup-compatibility/2006" xmlns:a14="http://schemas.microsoft.com/office/drawing/2010/main" val="6666FF" mc:Ignorable=""/>
        </a:accent2>
        <a:accent3>
          <a:srgbClr xmlns:mc="http://schemas.openxmlformats.org/markup-compatibility/2006" xmlns:a14="http://schemas.microsoft.com/office/drawing/2010/main" val="B8B8CA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B6B5BF" mc:Ignorable=""/>
        </a:accent5>
        <a:accent6>
          <a:srgbClr xmlns:mc="http://schemas.openxmlformats.org/markup-compatibility/2006" xmlns:a14="http://schemas.microsoft.com/office/drawing/2010/main" val="5C5CE7" mc:Ignorable=""/>
        </a:accent6>
        <a:hlink>
          <a:srgbClr xmlns:mc="http://schemas.openxmlformats.org/markup-compatibility/2006" xmlns:a14="http://schemas.microsoft.com/office/drawing/2010/main" val="99CCFF" mc:Ignorable=""/>
        </a:hlink>
        <a:folHlink>
          <a:srgbClr xmlns:mc="http://schemas.openxmlformats.org/markup-compatibility/2006" xmlns:a14="http://schemas.microsoft.com/office/drawing/2010/main" val="FFFF99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xmlns:mc="http://schemas.openxmlformats.org/markup-compatibility/2006" xmlns:a14="http://schemas.microsoft.com/office/drawing/2010/main" val="2D2015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523E26" mc:Ignorable=""/>
        </a:dk2>
        <a:lt2>
          <a:srgbClr xmlns:mc="http://schemas.openxmlformats.org/markup-compatibility/2006" xmlns:a14="http://schemas.microsoft.com/office/drawing/2010/main" val="DFC08D" mc:Ignorable=""/>
        </a:lt2>
        <a:accent1>
          <a:srgbClr xmlns:mc="http://schemas.openxmlformats.org/markup-compatibility/2006" xmlns:a14="http://schemas.microsoft.com/office/drawing/2010/main" val="8C7B70" mc:Ignorable=""/>
        </a:accent1>
        <a:accent2>
          <a:srgbClr xmlns:mc="http://schemas.openxmlformats.org/markup-compatibility/2006" xmlns:a14="http://schemas.microsoft.com/office/drawing/2010/main" val="8F5F2F" mc:Ignorable=""/>
        </a:accent2>
        <a:accent3>
          <a:srgbClr xmlns:mc="http://schemas.openxmlformats.org/markup-compatibility/2006" xmlns:a14="http://schemas.microsoft.com/office/drawing/2010/main" val="B3AFAC" mc:Ignorable=""/>
        </a:accent3>
        <a:accent4>
          <a:srgbClr xmlns:mc="http://schemas.openxmlformats.org/markup-compatibility/2006" xmlns:a14="http://schemas.microsoft.com/office/drawing/2010/main" val="DADADA" mc:Ignorable=""/>
        </a:accent4>
        <a:accent5>
          <a:srgbClr xmlns:mc="http://schemas.openxmlformats.org/markup-compatibility/2006" xmlns:a14="http://schemas.microsoft.com/office/drawing/2010/main" val="C5BFBB" mc:Ignorable=""/>
        </a:accent5>
        <a:accent6>
          <a:srgbClr xmlns:mc="http://schemas.openxmlformats.org/markup-compatibility/2006" xmlns:a14="http://schemas.microsoft.com/office/drawing/2010/main" val="81552A" mc:Ignorable=""/>
        </a:accent6>
        <a:hlink>
          <a:srgbClr xmlns:mc="http://schemas.openxmlformats.org/markup-compatibility/2006" xmlns:a14="http://schemas.microsoft.com/office/drawing/2010/main" val="CCB400" mc:Ignorable=""/>
        </a:hlink>
        <a:folHlink>
          <a:srgbClr xmlns:mc="http://schemas.openxmlformats.org/markup-compatibility/2006" xmlns:a14="http://schemas.microsoft.com/office/drawing/2010/main" val="8C9EA0" mc:Ignorable="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3494</Words>
  <Application>Microsoft Office PowerPoint</Application>
  <PresentationFormat>Bildschirmpräsentation (4:3)</PresentationFormat>
  <Paragraphs>867</Paragraphs>
  <Slides>82</Slides>
  <Notes>72</Notes>
  <HiddenSlides>0</HiddenSlides>
  <MMClips>1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82</vt:i4>
      </vt:variant>
    </vt:vector>
  </HeadingPairs>
  <TitlesOfParts>
    <vt:vector size="86" baseType="lpstr">
      <vt:lpstr>Standarddesign</vt:lpstr>
      <vt:lpstr>Default Design</vt:lpstr>
      <vt:lpstr>Formel</vt:lpstr>
      <vt:lpstr>OpenOffice.org</vt:lpstr>
      <vt:lpstr>Detectors, selected results and future</vt:lpstr>
      <vt:lpstr>IceCube</vt:lpstr>
      <vt:lpstr>… well organized project</vt:lpstr>
      <vt:lpstr>IceCube </vt:lpstr>
      <vt:lpstr>current status</vt:lpstr>
      <vt:lpstr>PowerPoint-Präsentation</vt:lpstr>
      <vt:lpstr>ANTARES</vt:lpstr>
      <vt:lpstr>ANTARES: Detector Strings</vt:lpstr>
      <vt:lpstr>PowerPoint-Präsentation</vt:lpstr>
      <vt:lpstr>The crux of natural media</vt:lpstr>
      <vt:lpstr>The crux of natural media</vt:lpstr>
      <vt:lpstr>Scattering and absorption at Pole</vt:lpstr>
      <vt:lpstr>Cherenkov cone in IceCube</vt:lpstr>
      <vt:lpstr>Light transmission in ocean</vt:lpstr>
      <vt:lpstr>PowerPoint-Präsentation</vt:lpstr>
      <vt:lpstr>PowerPoint-Präsentation</vt:lpstr>
      <vt:lpstr>Comparison of experiments</vt:lpstr>
      <vt:lpstr>… complementarity</vt:lpstr>
      <vt:lpstr>…potential sources and field of view</vt:lpstr>
      <vt:lpstr>Angular resolution</vt:lpstr>
      <vt:lpstr>Selected results and tools</vt:lpstr>
      <vt:lpstr>PowerPoint-Präsentation</vt:lpstr>
      <vt:lpstr>PowerPoint-Präsentation</vt:lpstr>
      <vt:lpstr>Energy determination</vt:lpstr>
      <vt:lpstr>IceCube atmospheric muons</vt:lpstr>
      <vt:lpstr>IceCube all flavor limits</vt:lpstr>
      <vt:lpstr>Highest energy event in IceCube</vt:lpstr>
      <vt:lpstr>PowerPoint-Präsentation</vt:lpstr>
      <vt:lpstr>IceCube point source search</vt:lpstr>
      <vt:lpstr>point source sensitivities</vt:lpstr>
      <vt:lpstr>Side remark: trial penalty</vt:lpstr>
      <vt:lpstr>how to deal with two analyses of the same quantity using the same data?</vt:lpstr>
      <vt:lpstr>… continued</vt:lpstr>
      <vt:lpstr>Sensitivity and discovery potential</vt:lpstr>
      <vt:lpstr>…sensitivity and discovery potential</vt:lpstr>
      <vt:lpstr>… a formula</vt:lpstr>
      <vt:lpstr>discovery potential</vt:lpstr>
      <vt:lpstr>Known TeV gamma sources (&gt;100)</vt:lpstr>
      <vt:lpstr>Example: n’s from Supernova Remnants</vt:lpstr>
      <vt:lpstr>Expected events from galactic sources</vt:lpstr>
      <vt:lpstr>Methods to improve sensitivity</vt:lpstr>
      <vt:lpstr>Time variations</vt:lpstr>
      <vt:lpstr>… Flares and time integrated scans</vt:lpstr>
      <vt:lpstr>Stacking</vt:lpstr>
      <vt:lpstr>Dark Matter annihilation</vt:lpstr>
      <vt:lpstr>Spin dependent and spin independent cross sections</vt:lpstr>
      <vt:lpstr>Sensitivity to  annihilation in Sun</vt:lpstr>
      <vt:lpstr>Supernova energy release E </vt:lpstr>
      <vt:lpstr>Cherenkov rings</vt:lpstr>
      <vt:lpstr>Interaction vertices in IceCube</vt:lpstr>
      <vt:lpstr>More exotic signals</vt:lpstr>
      <vt:lpstr>… more exotic signals </vt:lpstr>
      <vt:lpstr>How does IceCube compare?</vt:lpstr>
      <vt:lpstr>IceCube and future extensions</vt:lpstr>
      <vt:lpstr>Dark matter search experiment</vt:lpstr>
      <vt:lpstr>KM3NeT: What is it?</vt:lpstr>
      <vt:lpstr>Detector building blocks</vt:lpstr>
      <vt:lpstr>PowerPoint-Präsentation</vt:lpstr>
      <vt:lpstr>Point source sensitivity (1 year)</vt:lpstr>
      <vt:lpstr>PowerPoint-Präsentation</vt:lpstr>
      <vt:lpstr>Differential point source limits</vt:lpstr>
      <vt:lpstr>Criteria for new detector</vt:lpstr>
      <vt:lpstr>Cost estimates</vt:lpstr>
      <vt:lpstr>Optimisation studies</vt:lpstr>
      <vt:lpstr>Example for galactic source</vt:lpstr>
      <vt:lpstr>Compactifying strings</vt:lpstr>
      <vt:lpstr>Signal and backgrounds (Antares)</vt:lpstr>
      <vt:lpstr>Putting it all together …</vt:lpstr>
      <vt:lpstr>PowerPoint-Präsentation</vt:lpstr>
      <vt:lpstr>Low Energy Supernova Neutrinos</vt:lpstr>
      <vt:lpstr>IceCube background noise</vt:lpstr>
      <vt:lpstr>Atmospheric muon influence</vt:lpstr>
      <vt:lpstr>Significance distribution</vt:lpstr>
      <vt:lpstr>Expected significance</vt:lpstr>
      <vt:lpstr>Expected rate distribution </vt:lpstr>
      <vt:lpstr>Onset of neutrino production</vt:lpstr>
      <vt:lpstr>Rates are very model dependent!</vt:lpstr>
      <vt:lpstr>Supernova Progenitors candidates in Milky Way</vt:lpstr>
      <vt:lpstr>… more on noise</vt:lpstr>
      <vt:lpstr>SN Neutrino Detectors</vt:lpstr>
      <vt:lpstr>Expected rates</vt:lpstr>
      <vt:lpstr>Summary</vt:lpstr>
    </vt:vector>
  </TitlesOfParts>
  <Company>Johannes Gutenberg-Universität Mainz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koepke</dc:creator>
  <cp:lastModifiedBy>Lutz Köpke</cp:lastModifiedBy>
  <cp:revision>134</cp:revision>
  <dcterms:created xsi:type="dcterms:W3CDTF">2010-07-21T06:57:46Z</dcterms:created>
  <dcterms:modified xsi:type="dcterms:W3CDTF">2010-10-14T08:49:11Z</dcterms:modified>
</cp:coreProperties>
</file>